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7" r:id="rId5"/>
    <p:sldMasterId id="2147483713" r:id="rId6"/>
  </p:sldMasterIdLst>
  <p:notesMasterIdLst>
    <p:notesMasterId r:id="rId100"/>
  </p:notesMasterIdLst>
  <p:sldIdLst>
    <p:sldId id="497" r:id="rId7"/>
    <p:sldId id="2901" r:id="rId8"/>
    <p:sldId id="2906" r:id="rId9"/>
    <p:sldId id="553" r:id="rId10"/>
    <p:sldId id="598" r:id="rId11"/>
    <p:sldId id="589" r:id="rId12"/>
    <p:sldId id="599" r:id="rId13"/>
    <p:sldId id="591" r:id="rId14"/>
    <p:sldId id="600" r:id="rId15"/>
    <p:sldId id="596" r:id="rId16"/>
    <p:sldId id="597" r:id="rId17"/>
    <p:sldId id="590" r:id="rId18"/>
    <p:sldId id="592" r:id="rId19"/>
    <p:sldId id="593" r:id="rId20"/>
    <p:sldId id="594" r:id="rId21"/>
    <p:sldId id="554" r:id="rId22"/>
    <p:sldId id="480" r:id="rId23"/>
    <p:sldId id="557" r:id="rId24"/>
    <p:sldId id="610" r:id="rId25"/>
    <p:sldId id="379" r:id="rId26"/>
    <p:sldId id="2880" r:id="rId27"/>
    <p:sldId id="2883" r:id="rId28"/>
    <p:sldId id="2907" r:id="rId29"/>
    <p:sldId id="2908" r:id="rId30"/>
    <p:sldId id="2881" r:id="rId31"/>
    <p:sldId id="2884" r:id="rId32"/>
    <p:sldId id="2909" r:id="rId33"/>
    <p:sldId id="2910" r:id="rId34"/>
    <p:sldId id="2885" r:id="rId35"/>
    <p:sldId id="2887" r:id="rId36"/>
    <p:sldId id="2911" r:id="rId37"/>
    <p:sldId id="2888" r:id="rId38"/>
    <p:sldId id="2912" r:id="rId39"/>
    <p:sldId id="560" r:id="rId40"/>
    <p:sldId id="2889" r:id="rId41"/>
    <p:sldId id="2952" r:id="rId42"/>
    <p:sldId id="2914" r:id="rId43"/>
    <p:sldId id="2915" r:id="rId44"/>
    <p:sldId id="2916" r:id="rId45"/>
    <p:sldId id="2918" r:id="rId46"/>
    <p:sldId id="2919" r:id="rId47"/>
    <p:sldId id="2920" r:id="rId48"/>
    <p:sldId id="2921" r:id="rId49"/>
    <p:sldId id="2922" r:id="rId50"/>
    <p:sldId id="2923" r:id="rId51"/>
    <p:sldId id="2935" r:id="rId52"/>
    <p:sldId id="2924" r:id="rId53"/>
    <p:sldId id="2927" r:id="rId54"/>
    <p:sldId id="2925" r:id="rId55"/>
    <p:sldId id="2926" r:id="rId56"/>
    <p:sldId id="2928" r:id="rId57"/>
    <p:sldId id="2929" r:id="rId58"/>
    <p:sldId id="2931" r:id="rId59"/>
    <p:sldId id="2930" r:id="rId60"/>
    <p:sldId id="2932" r:id="rId61"/>
    <p:sldId id="2933" r:id="rId62"/>
    <p:sldId id="2934" r:id="rId63"/>
    <p:sldId id="2936" r:id="rId64"/>
    <p:sldId id="2937" r:id="rId65"/>
    <p:sldId id="2944" r:id="rId66"/>
    <p:sldId id="2946" r:id="rId67"/>
    <p:sldId id="2949" r:id="rId68"/>
    <p:sldId id="2950" r:id="rId69"/>
    <p:sldId id="2953" r:id="rId70"/>
    <p:sldId id="2939" r:id="rId71"/>
    <p:sldId id="2947" r:id="rId72"/>
    <p:sldId id="2948" r:id="rId73"/>
    <p:sldId id="2938" r:id="rId74"/>
    <p:sldId id="2951" r:id="rId75"/>
    <p:sldId id="587" r:id="rId76"/>
    <p:sldId id="522" r:id="rId77"/>
    <p:sldId id="556" r:id="rId78"/>
    <p:sldId id="567" r:id="rId79"/>
    <p:sldId id="576" r:id="rId80"/>
    <p:sldId id="577" r:id="rId81"/>
    <p:sldId id="2940" r:id="rId82"/>
    <p:sldId id="2943" r:id="rId83"/>
    <p:sldId id="311" r:id="rId84"/>
    <p:sldId id="2941" r:id="rId85"/>
    <p:sldId id="2942" r:id="rId86"/>
    <p:sldId id="874" r:id="rId87"/>
    <p:sldId id="616" r:id="rId88"/>
    <p:sldId id="456" r:id="rId89"/>
    <p:sldId id="2321" r:id="rId90"/>
    <p:sldId id="337" r:id="rId91"/>
    <p:sldId id="710" r:id="rId92"/>
    <p:sldId id="711" r:id="rId93"/>
    <p:sldId id="713" r:id="rId94"/>
    <p:sldId id="714" r:id="rId95"/>
    <p:sldId id="2893" r:id="rId96"/>
    <p:sldId id="2894" r:id="rId97"/>
    <p:sldId id="481" r:id="rId98"/>
    <p:sldId id="482" r:id="rId9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LJ" lastIdx="2" clrIdx="0">
    <p:extLst>
      <p:ext uri="{19B8F6BF-5375-455C-9EA6-DF929625EA0E}">
        <p15:presenceInfo xmlns:p15="http://schemas.microsoft.com/office/powerpoint/2012/main" userId="S-1-12-1-2115518395-1152615648-2449933211-722898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AA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68" autoAdjust="0"/>
  </p:normalViewPr>
  <p:slideViewPr>
    <p:cSldViewPr snapToGrid="0" snapToObjects="1">
      <p:cViewPr varScale="1">
        <p:scale>
          <a:sx n="109" d="100"/>
          <a:sy n="109" d="100"/>
        </p:scale>
        <p:origin x="7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54E06E-703A-A04D-B7A6-CC18A62D916B}" type="doc">
      <dgm:prSet loTypeId="urn:microsoft.com/office/officeart/2009/layout/CircleArrowProcess" loCatId="" qsTypeId="urn:microsoft.com/office/officeart/2005/8/quickstyle/simple4" qsCatId="simple" csTypeId="urn:microsoft.com/office/officeart/2005/8/colors/accent1_2" csCatId="accent1" phldr="1"/>
      <dgm:spPr/>
      <dgm:t>
        <a:bodyPr/>
        <a:lstStyle/>
        <a:p>
          <a:endParaRPr lang="en-US"/>
        </a:p>
      </dgm:t>
    </dgm:pt>
    <dgm:pt modelId="{5C9666DC-6332-CE4C-A191-2DB0B2582E28}">
      <dgm:prSet phldrT="[Text]" custT="1"/>
      <dgm:spPr/>
      <dgm:t>
        <a:bodyPr/>
        <a:lstStyle/>
        <a:p>
          <a:r>
            <a:rPr lang="en-US" sz="800" b="1">
              <a:latin typeface="Arial" charset="0"/>
              <a:ea typeface="Arial" charset="0"/>
              <a:cs typeface="Arial" charset="0"/>
            </a:rPr>
            <a:t>Build</a:t>
          </a:r>
        </a:p>
      </dgm:t>
    </dgm:pt>
    <dgm:pt modelId="{2B0A8945-7026-3F49-A7FF-FF39A4C8BD99}" type="parTrans" cxnId="{7CD2D14B-0AD8-1041-88F0-8A35BE39D412}">
      <dgm:prSet/>
      <dgm:spPr/>
      <dgm:t>
        <a:bodyPr/>
        <a:lstStyle/>
        <a:p>
          <a:endParaRPr lang="en-US" sz="1600"/>
        </a:p>
      </dgm:t>
    </dgm:pt>
    <dgm:pt modelId="{1B626C0D-8FEB-E641-975C-20F625344C19}" type="sibTrans" cxnId="{7CD2D14B-0AD8-1041-88F0-8A35BE39D412}">
      <dgm:prSet/>
      <dgm:spPr/>
      <dgm:t>
        <a:bodyPr/>
        <a:lstStyle/>
        <a:p>
          <a:endParaRPr lang="en-US" sz="1600"/>
        </a:p>
      </dgm:t>
    </dgm:pt>
    <dgm:pt modelId="{5008F23A-AC0E-8342-96DC-90DC2456A4F7}">
      <dgm:prSet phldrT="[Text]" custT="1"/>
      <dgm:spPr/>
      <dgm:t>
        <a:bodyPr/>
        <a:lstStyle/>
        <a:p>
          <a:r>
            <a:rPr lang="en-US" sz="800" b="1" dirty="0">
              <a:latin typeface="Arial" charset="0"/>
              <a:ea typeface="Arial" charset="0"/>
              <a:cs typeface="Arial" charset="0"/>
            </a:rPr>
            <a:t>Test</a:t>
          </a:r>
        </a:p>
      </dgm:t>
    </dgm:pt>
    <dgm:pt modelId="{CDE7AAF6-F4C2-D341-AD67-2B418957BB0C}" type="parTrans" cxnId="{07FEFA53-DD60-1642-85D7-CCCB70DEE617}">
      <dgm:prSet/>
      <dgm:spPr/>
      <dgm:t>
        <a:bodyPr/>
        <a:lstStyle/>
        <a:p>
          <a:endParaRPr lang="en-US" sz="1600"/>
        </a:p>
      </dgm:t>
    </dgm:pt>
    <dgm:pt modelId="{C25DBF57-880E-E347-930F-EC2CB8A42EF6}" type="sibTrans" cxnId="{07FEFA53-DD60-1642-85D7-CCCB70DEE617}">
      <dgm:prSet/>
      <dgm:spPr/>
      <dgm:t>
        <a:bodyPr/>
        <a:lstStyle/>
        <a:p>
          <a:endParaRPr lang="en-US" sz="1600"/>
        </a:p>
      </dgm:t>
    </dgm:pt>
    <dgm:pt modelId="{950ABD61-AA6B-F646-A8CE-DE61191BB69D}">
      <dgm:prSet phldrT="[Text]" custT="1"/>
      <dgm:spPr/>
      <dgm:t>
        <a:bodyPr/>
        <a:lstStyle/>
        <a:p>
          <a:r>
            <a:rPr lang="en-US" sz="800" b="1">
              <a:latin typeface="Arial" charset="0"/>
              <a:ea typeface="Arial" charset="0"/>
              <a:cs typeface="Arial" charset="0"/>
            </a:rPr>
            <a:t>Test</a:t>
          </a:r>
        </a:p>
      </dgm:t>
    </dgm:pt>
    <dgm:pt modelId="{91938FAE-D741-9A46-A34B-887841911025}" type="parTrans" cxnId="{90ECDEF0-6C9C-CB4C-9E87-FFDFE9762C4E}">
      <dgm:prSet/>
      <dgm:spPr/>
      <dgm:t>
        <a:bodyPr/>
        <a:lstStyle/>
        <a:p>
          <a:endParaRPr lang="en-US" sz="1600"/>
        </a:p>
      </dgm:t>
    </dgm:pt>
    <dgm:pt modelId="{634727FC-9A62-D747-B96B-067A4F8B0292}" type="sibTrans" cxnId="{90ECDEF0-6C9C-CB4C-9E87-FFDFE9762C4E}">
      <dgm:prSet/>
      <dgm:spPr/>
      <dgm:t>
        <a:bodyPr/>
        <a:lstStyle/>
        <a:p>
          <a:endParaRPr lang="en-US" sz="1600"/>
        </a:p>
      </dgm:t>
    </dgm:pt>
    <dgm:pt modelId="{F88226FB-B939-ED40-B343-4442A9D320F4}">
      <dgm:prSet custT="1"/>
      <dgm:spPr/>
      <dgm:t>
        <a:bodyPr/>
        <a:lstStyle/>
        <a:p>
          <a:r>
            <a:rPr lang="en-US" sz="800" b="1">
              <a:latin typeface="Arial" charset="0"/>
              <a:ea typeface="Arial" charset="0"/>
              <a:cs typeface="Arial" charset="0"/>
            </a:rPr>
            <a:t>Test</a:t>
          </a:r>
        </a:p>
      </dgm:t>
    </dgm:pt>
    <dgm:pt modelId="{A1DBBC2B-0D07-5148-B5C4-85C85AE39822}" type="parTrans" cxnId="{50D5A915-C676-E445-9D63-412276160442}">
      <dgm:prSet/>
      <dgm:spPr/>
      <dgm:t>
        <a:bodyPr/>
        <a:lstStyle/>
        <a:p>
          <a:endParaRPr lang="en-US" sz="1600"/>
        </a:p>
      </dgm:t>
    </dgm:pt>
    <dgm:pt modelId="{47B24E7A-0339-B64C-8342-895E7034805A}" type="sibTrans" cxnId="{50D5A915-C676-E445-9D63-412276160442}">
      <dgm:prSet/>
      <dgm:spPr/>
      <dgm:t>
        <a:bodyPr/>
        <a:lstStyle/>
        <a:p>
          <a:endParaRPr lang="en-US" sz="1600"/>
        </a:p>
      </dgm:t>
    </dgm:pt>
    <dgm:pt modelId="{8FACCC3D-65B5-D244-8E2E-B4EC68BE0A62}">
      <dgm:prSet custT="1"/>
      <dgm:spPr/>
      <dgm:t>
        <a:bodyPr/>
        <a:lstStyle/>
        <a:p>
          <a:r>
            <a:rPr lang="en-US" sz="800" b="1">
              <a:latin typeface="Arial" charset="0"/>
              <a:ea typeface="Arial" charset="0"/>
              <a:cs typeface="Arial" charset="0"/>
            </a:rPr>
            <a:t>Push</a:t>
          </a:r>
        </a:p>
      </dgm:t>
    </dgm:pt>
    <dgm:pt modelId="{0BE63870-BE8B-3F48-9F0D-F7797EA3BAE8}" type="parTrans" cxnId="{DB6AAFB4-CBDD-FE43-9CE6-0B26B73E82BB}">
      <dgm:prSet/>
      <dgm:spPr/>
      <dgm:t>
        <a:bodyPr/>
        <a:lstStyle/>
        <a:p>
          <a:endParaRPr lang="en-US" sz="1600"/>
        </a:p>
      </dgm:t>
    </dgm:pt>
    <dgm:pt modelId="{908ADE8C-EFB2-D14A-859A-C774FF05E37D}" type="sibTrans" cxnId="{DB6AAFB4-CBDD-FE43-9CE6-0B26B73E82BB}">
      <dgm:prSet/>
      <dgm:spPr/>
      <dgm:t>
        <a:bodyPr/>
        <a:lstStyle/>
        <a:p>
          <a:endParaRPr lang="en-US" sz="1600"/>
        </a:p>
      </dgm:t>
    </dgm:pt>
    <dgm:pt modelId="{18302A23-79B7-494D-8666-9718B421B50D}" type="pres">
      <dgm:prSet presAssocID="{F354E06E-703A-A04D-B7A6-CC18A62D916B}" presName="Name0" presStyleCnt="0">
        <dgm:presLayoutVars>
          <dgm:chMax val="7"/>
          <dgm:chPref val="7"/>
          <dgm:dir/>
          <dgm:animLvl val="lvl"/>
        </dgm:presLayoutVars>
      </dgm:prSet>
      <dgm:spPr/>
    </dgm:pt>
    <dgm:pt modelId="{0D97BAA8-D3A7-914E-89DA-4423070455B6}" type="pres">
      <dgm:prSet presAssocID="{5C9666DC-6332-CE4C-A191-2DB0B2582E28}" presName="Accent1" presStyleCnt="0"/>
      <dgm:spPr/>
    </dgm:pt>
    <dgm:pt modelId="{9A1EF3E1-BA90-D24E-8782-7FE70E7A65E6}" type="pres">
      <dgm:prSet presAssocID="{5C9666DC-6332-CE4C-A191-2DB0B2582E28}" presName="Accent" presStyleLbl="node1" presStyleIdx="0" presStyleCnt="5"/>
      <dgm:spPr>
        <a:solidFill>
          <a:schemeClr val="accent6"/>
        </a:solidFill>
      </dgm:spPr>
    </dgm:pt>
    <dgm:pt modelId="{E71BA6DD-19CB-FF49-ADE8-A17F3C161742}" type="pres">
      <dgm:prSet presAssocID="{5C9666DC-6332-CE4C-A191-2DB0B2582E28}" presName="Parent1" presStyleLbl="revTx" presStyleIdx="0" presStyleCnt="5" custScaleX="185290" custScaleY="81455" custLinFactNeighborX="4598" custLinFactNeighborY="-8276">
        <dgm:presLayoutVars>
          <dgm:chMax val="1"/>
          <dgm:chPref val="1"/>
          <dgm:bulletEnabled val="1"/>
        </dgm:presLayoutVars>
      </dgm:prSet>
      <dgm:spPr/>
    </dgm:pt>
    <dgm:pt modelId="{D2F1B7AC-0A69-0149-823F-FB27E57B4119}" type="pres">
      <dgm:prSet presAssocID="{5008F23A-AC0E-8342-96DC-90DC2456A4F7}" presName="Accent2" presStyleCnt="0"/>
      <dgm:spPr/>
    </dgm:pt>
    <dgm:pt modelId="{1F2217FA-9558-234F-BC51-B8C159F6785A}" type="pres">
      <dgm:prSet presAssocID="{5008F23A-AC0E-8342-96DC-90DC2456A4F7}" presName="Accent" presStyleLbl="node1" presStyleIdx="1" presStyleCnt="5"/>
      <dgm:spPr>
        <a:solidFill>
          <a:srgbClr val="FFF400"/>
        </a:solidFill>
      </dgm:spPr>
    </dgm:pt>
    <dgm:pt modelId="{47EF1888-AE4F-5D42-A446-B8D5873D952D}" type="pres">
      <dgm:prSet presAssocID="{5008F23A-AC0E-8342-96DC-90DC2456A4F7}" presName="Parent2" presStyleLbl="revTx" presStyleIdx="1" presStyleCnt="5">
        <dgm:presLayoutVars>
          <dgm:chMax val="1"/>
          <dgm:chPref val="1"/>
          <dgm:bulletEnabled val="1"/>
        </dgm:presLayoutVars>
      </dgm:prSet>
      <dgm:spPr/>
    </dgm:pt>
    <dgm:pt modelId="{228496C4-4A40-B14F-8A23-776B9D1B6AEA}" type="pres">
      <dgm:prSet presAssocID="{950ABD61-AA6B-F646-A8CE-DE61191BB69D}" presName="Accent3" presStyleCnt="0"/>
      <dgm:spPr/>
    </dgm:pt>
    <dgm:pt modelId="{E577A1E5-14A5-B14D-B2A6-9C51145EBE50}" type="pres">
      <dgm:prSet presAssocID="{950ABD61-AA6B-F646-A8CE-DE61191BB69D}" presName="Accent" presStyleLbl="node1" presStyleIdx="2" presStyleCnt="5"/>
      <dgm:spPr>
        <a:solidFill>
          <a:srgbClr val="FFF400"/>
        </a:solidFill>
      </dgm:spPr>
    </dgm:pt>
    <dgm:pt modelId="{3A7DE89C-AAE2-B94B-BE86-A075A49CED0A}" type="pres">
      <dgm:prSet presAssocID="{950ABD61-AA6B-F646-A8CE-DE61191BB69D}" presName="Parent3" presStyleLbl="revTx" presStyleIdx="2" presStyleCnt="5">
        <dgm:presLayoutVars>
          <dgm:chMax val="1"/>
          <dgm:chPref val="1"/>
          <dgm:bulletEnabled val="1"/>
        </dgm:presLayoutVars>
      </dgm:prSet>
      <dgm:spPr/>
    </dgm:pt>
    <dgm:pt modelId="{633F4EF8-640B-5F42-96A8-AAED74451D65}" type="pres">
      <dgm:prSet presAssocID="{F88226FB-B939-ED40-B343-4442A9D320F4}" presName="Accent4" presStyleCnt="0"/>
      <dgm:spPr/>
    </dgm:pt>
    <dgm:pt modelId="{2061BC56-E848-3048-AACB-8CE2EAC9E58E}" type="pres">
      <dgm:prSet presAssocID="{F88226FB-B939-ED40-B343-4442A9D320F4}" presName="Accent" presStyleLbl="node1" presStyleIdx="3" presStyleCnt="5"/>
      <dgm:spPr>
        <a:solidFill>
          <a:srgbClr val="FFF400"/>
        </a:solidFill>
      </dgm:spPr>
    </dgm:pt>
    <dgm:pt modelId="{3F7C94E6-079A-6340-8C57-E502AA5F4CE4}" type="pres">
      <dgm:prSet presAssocID="{F88226FB-B939-ED40-B343-4442A9D320F4}" presName="Parent4" presStyleLbl="revTx" presStyleIdx="3" presStyleCnt="5">
        <dgm:presLayoutVars>
          <dgm:chMax val="1"/>
          <dgm:chPref val="1"/>
          <dgm:bulletEnabled val="1"/>
        </dgm:presLayoutVars>
      </dgm:prSet>
      <dgm:spPr/>
    </dgm:pt>
    <dgm:pt modelId="{13631B13-9EAF-1D4D-A796-9096169B7AA5}" type="pres">
      <dgm:prSet presAssocID="{8FACCC3D-65B5-D244-8E2E-B4EC68BE0A62}" presName="Accent5" presStyleCnt="0"/>
      <dgm:spPr/>
    </dgm:pt>
    <dgm:pt modelId="{3B48DE36-3D76-114B-8349-1D36E35D5BC1}" type="pres">
      <dgm:prSet presAssocID="{8FACCC3D-65B5-D244-8E2E-B4EC68BE0A62}" presName="Accent" presStyleLbl="node1" presStyleIdx="4" presStyleCnt="5"/>
      <dgm:spPr>
        <a:solidFill>
          <a:srgbClr val="00B050"/>
        </a:solidFill>
      </dgm:spPr>
    </dgm:pt>
    <dgm:pt modelId="{4C4D141B-453E-9048-94AF-66B41E76206D}" type="pres">
      <dgm:prSet presAssocID="{8FACCC3D-65B5-D244-8E2E-B4EC68BE0A62}" presName="Parent5" presStyleLbl="revTx" presStyleIdx="4" presStyleCnt="5" custScaleX="188305" custScaleY="152826" custLinFactNeighborY="0">
        <dgm:presLayoutVars>
          <dgm:chMax val="1"/>
          <dgm:chPref val="1"/>
          <dgm:bulletEnabled val="1"/>
        </dgm:presLayoutVars>
      </dgm:prSet>
      <dgm:spPr/>
    </dgm:pt>
  </dgm:ptLst>
  <dgm:cxnLst>
    <dgm:cxn modelId="{50D5A915-C676-E445-9D63-412276160442}" srcId="{F354E06E-703A-A04D-B7A6-CC18A62D916B}" destId="{F88226FB-B939-ED40-B343-4442A9D320F4}" srcOrd="3" destOrd="0" parTransId="{A1DBBC2B-0D07-5148-B5C4-85C85AE39822}" sibTransId="{47B24E7A-0339-B64C-8342-895E7034805A}"/>
    <dgm:cxn modelId="{FCA76226-9091-7E48-96ED-97F0AB834BFF}" type="presOf" srcId="{8FACCC3D-65B5-D244-8E2E-B4EC68BE0A62}" destId="{4C4D141B-453E-9048-94AF-66B41E76206D}" srcOrd="0" destOrd="0" presId="urn:microsoft.com/office/officeart/2009/layout/CircleArrowProcess"/>
    <dgm:cxn modelId="{7CD2D14B-0AD8-1041-88F0-8A35BE39D412}" srcId="{F354E06E-703A-A04D-B7A6-CC18A62D916B}" destId="{5C9666DC-6332-CE4C-A191-2DB0B2582E28}" srcOrd="0" destOrd="0" parTransId="{2B0A8945-7026-3F49-A7FF-FF39A4C8BD99}" sibTransId="{1B626C0D-8FEB-E641-975C-20F625344C19}"/>
    <dgm:cxn modelId="{07FEFA53-DD60-1642-85D7-CCCB70DEE617}" srcId="{F354E06E-703A-A04D-B7A6-CC18A62D916B}" destId="{5008F23A-AC0E-8342-96DC-90DC2456A4F7}" srcOrd="1" destOrd="0" parTransId="{CDE7AAF6-F4C2-D341-AD67-2B418957BB0C}" sibTransId="{C25DBF57-880E-E347-930F-EC2CB8A42EF6}"/>
    <dgm:cxn modelId="{50CD3F9A-712E-EF46-A641-76E8438B6182}" type="presOf" srcId="{F88226FB-B939-ED40-B343-4442A9D320F4}" destId="{3F7C94E6-079A-6340-8C57-E502AA5F4CE4}" srcOrd="0" destOrd="0" presId="urn:microsoft.com/office/officeart/2009/layout/CircleArrowProcess"/>
    <dgm:cxn modelId="{9644DCB3-B583-A14B-A7ED-D60202278889}" type="presOf" srcId="{F354E06E-703A-A04D-B7A6-CC18A62D916B}" destId="{18302A23-79B7-494D-8666-9718B421B50D}" srcOrd="0" destOrd="0" presId="urn:microsoft.com/office/officeart/2009/layout/CircleArrowProcess"/>
    <dgm:cxn modelId="{DB6AAFB4-CBDD-FE43-9CE6-0B26B73E82BB}" srcId="{F354E06E-703A-A04D-B7A6-CC18A62D916B}" destId="{8FACCC3D-65B5-D244-8E2E-B4EC68BE0A62}" srcOrd="4" destOrd="0" parTransId="{0BE63870-BE8B-3F48-9F0D-F7797EA3BAE8}" sibTransId="{908ADE8C-EFB2-D14A-859A-C774FF05E37D}"/>
    <dgm:cxn modelId="{E47C26B7-5389-AF47-B074-C12126FF6E0C}" type="presOf" srcId="{950ABD61-AA6B-F646-A8CE-DE61191BB69D}" destId="{3A7DE89C-AAE2-B94B-BE86-A075A49CED0A}" srcOrd="0" destOrd="0" presId="urn:microsoft.com/office/officeart/2009/layout/CircleArrowProcess"/>
    <dgm:cxn modelId="{C4D19BC2-A838-6D4F-B599-6247E719C17F}" type="presOf" srcId="{5C9666DC-6332-CE4C-A191-2DB0B2582E28}" destId="{E71BA6DD-19CB-FF49-ADE8-A17F3C161742}" srcOrd="0" destOrd="0" presId="urn:microsoft.com/office/officeart/2009/layout/CircleArrowProcess"/>
    <dgm:cxn modelId="{51A370CC-E9CE-7446-9087-77352BD59B76}" type="presOf" srcId="{5008F23A-AC0E-8342-96DC-90DC2456A4F7}" destId="{47EF1888-AE4F-5D42-A446-B8D5873D952D}" srcOrd="0" destOrd="0" presId="urn:microsoft.com/office/officeart/2009/layout/CircleArrowProcess"/>
    <dgm:cxn modelId="{90ECDEF0-6C9C-CB4C-9E87-FFDFE9762C4E}" srcId="{F354E06E-703A-A04D-B7A6-CC18A62D916B}" destId="{950ABD61-AA6B-F646-A8CE-DE61191BB69D}" srcOrd="2" destOrd="0" parTransId="{91938FAE-D741-9A46-A34B-887841911025}" sibTransId="{634727FC-9A62-D747-B96B-067A4F8B0292}"/>
    <dgm:cxn modelId="{20D9DAEB-4A0B-2B47-8752-D673180A37A0}" type="presParOf" srcId="{18302A23-79B7-494D-8666-9718B421B50D}" destId="{0D97BAA8-D3A7-914E-89DA-4423070455B6}" srcOrd="0" destOrd="0" presId="urn:microsoft.com/office/officeart/2009/layout/CircleArrowProcess"/>
    <dgm:cxn modelId="{FA904412-18AE-A441-98F3-E2DB34DC7B06}" type="presParOf" srcId="{0D97BAA8-D3A7-914E-89DA-4423070455B6}" destId="{9A1EF3E1-BA90-D24E-8782-7FE70E7A65E6}" srcOrd="0" destOrd="0" presId="urn:microsoft.com/office/officeart/2009/layout/CircleArrowProcess"/>
    <dgm:cxn modelId="{F9FF14DF-41AD-BA4F-86BA-FC03AE249A5C}" type="presParOf" srcId="{18302A23-79B7-494D-8666-9718B421B50D}" destId="{E71BA6DD-19CB-FF49-ADE8-A17F3C161742}" srcOrd="1" destOrd="0" presId="urn:microsoft.com/office/officeart/2009/layout/CircleArrowProcess"/>
    <dgm:cxn modelId="{3C3EB75B-CE6D-8C48-A9C2-92E05B1AE45E}" type="presParOf" srcId="{18302A23-79B7-494D-8666-9718B421B50D}" destId="{D2F1B7AC-0A69-0149-823F-FB27E57B4119}" srcOrd="2" destOrd="0" presId="urn:microsoft.com/office/officeart/2009/layout/CircleArrowProcess"/>
    <dgm:cxn modelId="{F2E7D624-5ED2-7F4A-B2E0-68F9E194FE39}" type="presParOf" srcId="{D2F1B7AC-0A69-0149-823F-FB27E57B4119}" destId="{1F2217FA-9558-234F-BC51-B8C159F6785A}" srcOrd="0" destOrd="0" presId="urn:microsoft.com/office/officeart/2009/layout/CircleArrowProcess"/>
    <dgm:cxn modelId="{60738CB6-F233-7C4D-AA66-01C58AD459C9}" type="presParOf" srcId="{18302A23-79B7-494D-8666-9718B421B50D}" destId="{47EF1888-AE4F-5D42-A446-B8D5873D952D}" srcOrd="3" destOrd="0" presId="urn:microsoft.com/office/officeart/2009/layout/CircleArrowProcess"/>
    <dgm:cxn modelId="{5E5AA66B-F810-6C4A-9359-F01A7309F7DF}" type="presParOf" srcId="{18302A23-79B7-494D-8666-9718B421B50D}" destId="{228496C4-4A40-B14F-8A23-776B9D1B6AEA}" srcOrd="4" destOrd="0" presId="urn:microsoft.com/office/officeart/2009/layout/CircleArrowProcess"/>
    <dgm:cxn modelId="{29691BEB-4B38-414B-96C2-45B012C2D8D4}" type="presParOf" srcId="{228496C4-4A40-B14F-8A23-776B9D1B6AEA}" destId="{E577A1E5-14A5-B14D-B2A6-9C51145EBE50}" srcOrd="0" destOrd="0" presId="urn:microsoft.com/office/officeart/2009/layout/CircleArrowProcess"/>
    <dgm:cxn modelId="{BFEC9124-1AF2-3543-80FD-831CEF9C2EED}" type="presParOf" srcId="{18302A23-79B7-494D-8666-9718B421B50D}" destId="{3A7DE89C-AAE2-B94B-BE86-A075A49CED0A}" srcOrd="5" destOrd="0" presId="urn:microsoft.com/office/officeart/2009/layout/CircleArrowProcess"/>
    <dgm:cxn modelId="{11EC0F16-F6AA-594A-B5BC-62E04C44338C}" type="presParOf" srcId="{18302A23-79B7-494D-8666-9718B421B50D}" destId="{633F4EF8-640B-5F42-96A8-AAED74451D65}" srcOrd="6" destOrd="0" presId="urn:microsoft.com/office/officeart/2009/layout/CircleArrowProcess"/>
    <dgm:cxn modelId="{92CA3005-2A22-224F-9C57-63AAB0E544E3}" type="presParOf" srcId="{633F4EF8-640B-5F42-96A8-AAED74451D65}" destId="{2061BC56-E848-3048-AACB-8CE2EAC9E58E}" srcOrd="0" destOrd="0" presId="urn:microsoft.com/office/officeart/2009/layout/CircleArrowProcess"/>
    <dgm:cxn modelId="{ED2C2BBB-8189-F547-BA28-DFDF90B60F68}" type="presParOf" srcId="{18302A23-79B7-494D-8666-9718B421B50D}" destId="{3F7C94E6-079A-6340-8C57-E502AA5F4CE4}" srcOrd="7" destOrd="0" presId="urn:microsoft.com/office/officeart/2009/layout/CircleArrowProcess"/>
    <dgm:cxn modelId="{80946A1E-3CFC-6D40-8FB1-964CCE8B122F}" type="presParOf" srcId="{18302A23-79B7-494D-8666-9718B421B50D}" destId="{13631B13-9EAF-1D4D-A796-9096169B7AA5}" srcOrd="8" destOrd="0" presId="urn:microsoft.com/office/officeart/2009/layout/CircleArrowProcess"/>
    <dgm:cxn modelId="{AE6CB789-32D2-8B48-9EED-C94EC40A6C07}" type="presParOf" srcId="{13631B13-9EAF-1D4D-A796-9096169B7AA5}" destId="{3B48DE36-3D76-114B-8349-1D36E35D5BC1}" srcOrd="0" destOrd="0" presId="urn:microsoft.com/office/officeart/2009/layout/CircleArrowProcess"/>
    <dgm:cxn modelId="{A96A3B0B-D956-1440-9C84-6B7626A824EA}" type="presParOf" srcId="{18302A23-79B7-494D-8666-9718B421B50D}" destId="{4C4D141B-453E-9048-94AF-66B41E76206D}" srcOrd="9"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EF3E1-BA90-D24E-8782-7FE70E7A65E6}">
      <dsp:nvSpPr>
        <dsp:cNvPr id="0" name=""/>
        <dsp:cNvSpPr/>
      </dsp:nvSpPr>
      <dsp:spPr>
        <a:xfrm>
          <a:off x="436433" y="0"/>
          <a:ext cx="422100" cy="422122"/>
        </a:xfrm>
        <a:prstGeom prst="circularArrow">
          <a:avLst>
            <a:gd name="adj1" fmla="val 10980"/>
            <a:gd name="adj2" fmla="val 1142322"/>
            <a:gd name="adj3" fmla="val 4500000"/>
            <a:gd name="adj4" fmla="val 10800000"/>
            <a:gd name="adj5" fmla="val 125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BA6DD-19CB-FF49-ADE8-A17F3C161742}">
      <dsp:nvSpPr>
        <dsp:cNvPr id="0" name=""/>
        <dsp:cNvSpPr/>
      </dsp:nvSpPr>
      <dsp:spPr>
        <a:xfrm>
          <a:off x="440004" y="154052"/>
          <a:ext cx="436461" cy="9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charset="0"/>
              <a:ea typeface="Arial" charset="0"/>
              <a:cs typeface="Arial" charset="0"/>
            </a:rPr>
            <a:t>Build</a:t>
          </a:r>
        </a:p>
      </dsp:txBody>
      <dsp:txXfrm>
        <a:off x="440004" y="154052"/>
        <a:ext cx="436461" cy="95893"/>
      </dsp:txXfrm>
    </dsp:sp>
    <dsp:sp modelId="{1F2217FA-9558-234F-BC51-B8C159F6785A}">
      <dsp:nvSpPr>
        <dsp:cNvPr id="0" name=""/>
        <dsp:cNvSpPr/>
      </dsp:nvSpPr>
      <dsp:spPr>
        <a:xfrm>
          <a:off x="319169" y="242536"/>
          <a:ext cx="422100" cy="422122"/>
        </a:xfrm>
        <a:prstGeom prst="leftCircularArrow">
          <a:avLst>
            <a:gd name="adj1" fmla="val 10980"/>
            <a:gd name="adj2" fmla="val 1142322"/>
            <a:gd name="adj3" fmla="val 6300000"/>
            <a:gd name="adj4" fmla="val 18900000"/>
            <a:gd name="adj5" fmla="val 12500"/>
          </a:avLst>
        </a:prstGeom>
        <a:solidFill>
          <a:srgbClr val="FFF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7EF1888-AE4F-5D42-A446-B8D5873D952D}">
      <dsp:nvSpPr>
        <dsp:cNvPr id="0" name=""/>
        <dsp:cNvSpPr/>
      </dsp:nvSpPr>
      <dsp:spPr>
        <a:xfrm>
          <a:off x="411887" y="395960"/>
          <a:ext cx="235556" cy="11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Arial" charset="0"/>
              <a:ea typeface="Arial" charset="0"/>
              <a:cs typeface="Arial" charset="0"/>
            </a:rPr>
            <a:t>Test</a:t>
          </a:r>
        </a:p>
      </dsp:txBody>
      <dsp:txXfrm>
        <a:off x="411887" y="395960"/>
        <a:ext cx="235556" cy="117725"/>
      </dsp:txXfrm>
    </dsp:sp>
    <dsp:sp modelId="{E577A1E5-14A5-B14D-B2A6-9C51145EBE50}">
      <dsp:nvSpPr>
        <dsp:cNvPr id="0" name=""/>
        <dsp:cNvSpPr/>
      </dsp:nvSpPr>
      <dsp:spPr>
        <a:xfrm>
          <a:off x="436433" y="486162"/>
          <a:ext cx="422100" cy="422122"/>
        </a:xfrm>
        <a:prstGeom prst="circularArrow">
          <a:avLst>
            <a:gd name="adj1" fmla="val 10980"/>
            <a:gd name="adj2" fmla="val 1142322"/>
            <a:gd name="adj3" fmla="val 4500000"/>
            <a:gd name="adj4" fmla="val 13500000"/>
            <a:gd name="adj5" fmla="val 12500"/>
          </a:avLst>
        </a:prstGeom>
        <a:solidFill>
          <a:srgbClr val="FFF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A7DE89C-AAE2-B94B-BE86-A075A49CED0A}">
      <dsp:nvSpPr>
        <dsp:cNvPr id="0" name=""/>
        <dsp:cNvSpPr/>
      </dsp:nvSpPr>
      <dsp:spPr>
        <a:xfrm>
          <a:off x="529626" y="638905"/>
          <a:ext cx="235556" cy="11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charset="0"/>
              <a:ea typeface="Arial" charset="0"/>
              <a:cs typeface="Arial" charset="0"/>
            </a:rPr>
            <a:t>Test</a:t>
          </a:r>
        </a:p>
      </dsp:txBody>
      <dsp:txXfrm>
        <a:off x="529626" y="638905"/>
        <a:ext cx="235556" cy="117725"/>
      </dsp:txXfrm>
    </dsp:sp>
    <dsp:sp modelId="{2061BC56-E848-3048-AACB-8CE2EAC9E58E}">
      <dsp:nvSpPr>
        <dsp:cNvPr id="0" name=""/>
        <dsp:cNvSpPr/>
      </dsp:nvSpPr>
      <dsp:spPr>
        <a:xfrm>
          <a:off x="319169" y="729107"/>
          <a:ext cx="422100" cy="422122"/>
        </a:xfrm>
        <a:prstGeom prst="leftCircularArrow">
          <a:avLst>
            <a:gd name="adj1" fmla="val 10980"/>
            <a:gd name="adj2" fmla="val 1142322"/>
            <a:gd name="adj3" fmla="val 6300000"/>
            <a:gd name="adj4" fmla="val 18900000"/>
            <a:gd name="adj5" fmla="val 12500"/>
          </a:avLst>
        </a:prstGeom>
        <a:solidFill>
          <a:srgbClr val="FFF4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F7C94E6-079A-6340-8C57-E502AA5F4CE4}">
      <dsp:nvSpPr>
        <dsp:cNvPr id="0" name=""/>
        <dsp:cNvSpPr/>
      </dsp:nvSpPr>
      <dsp:spPr>
        <a:xfrm>
          <a:off x="411887" y="881987"/>
          <a:ext cx="235556" cy="11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charset="0"/>
              <a:ea typeface="Arial" charset="0"/>
              <a:cs typeface="Arial" charset="0"/>
            </a:rPr>
            <a:t>Test</a:t>
          </a:r>
        </a:p>
      </dsp:txBody>
      <dsp:txXfrm>
        <a:off x="411887" y="881987"/>
        <a:ext cx="235556" cy="117725"/>
      </dsp:txXfrm>
    </dsp:sp>
    <dsp:sp modelId="{3B48DE36-3D76-114B-8349-1D36E35D5BC1}">
      <dsp:nvSpPr>
        <dsp:cNvPr id="0" name=""/>
        <dsp:cNvSpPr/>
      </dsp:nvSpPr>
      <dsp:spPr>
        <a:xfrm>
          <a:off x="466441" y="999712"/>
          <a:ext cx="362637" cy="362850"/>
        </a:xfrm>
        <a:prstGeom prst="blockArc">
          <a:avLst>
            <a:gd name="adj1" fmla="val 13500000"/>
            <a:gd name="adj2" fmla="val 10800000"/>
            <a:gd name="adj3" fmla="val 12740"/>
          </a:avLst>
        </a:prstGeom>
        <a:solidFill>
          <a:srgbClr val="00B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C4D141B-453E-9048-94AF-66B41E76206D}">
      <dsp:nvSpPr>
        <dsp:cNvPr id="0" name=""/>
        <dsp:cNvSpPr/>
      </dsp:nvSpPr>
      <dsp:spPr>
        <a:xfrm>
          <a:off x="425622" y="1093973"/>
          <a:ext cx="443563" cy="17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charset="0"/>
              <a:ea typeface="Arial" charset="0"/>
              <a:cs typeface="Arial" charset="0"/>
            </a:rPr>
            <a:t>Push</a:t>
          </a:r>
        </a:p>
      </dsp:txBody>
      <dsp:txXfrm>
        <a:off x="425622" y="1093973"/>
        <a:ext cx="443563" cy="17991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9-7-2019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docs/reference/access-authn-authz/rbac/"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ubernetes.io/docs/tasks/administer-cluster/manage-resources/memory-constraint-namespa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erraform.io/docs/providers/kubernetes/guides/getting-started.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microservices architecture promises flexibility, scalability, and optimal use of compute resources. </a:t>
            </a:r>
          </a:p>
          <a:p>
            <a:r>
              <a:rPr lang="en-US" sz="1200" b="0" i="0" kern="1200" dirty="0">
                <a:solidFill>
                  <a:schemeClr val="tx1"/>
                </a:solidFill>
                <a:effectLst/>
                <a:latin typeface="+mn-lt"/>
                <a:ea typeface="+mn-ea"/>
                <a:cs typeface="+mn-cs"/>
              </a:rPr>
              <a:t>Via independent components with well-defined scope and responsibility, interface, and ownership that are evolved and managed in an automated DevOps process, this architecture leverages current technologies and hard-learned insights from past decades. </a:t>
            </a:r>
          </a:p>
          <a:p>
            <a:r>
              <a:rPr lang="en-US" sz="1200" b="0" i="0" kern="1200" dirty="0">
                <a:solidFill>
                  <a:schemeClr val="tx1"/>
                </a:solidFill>
                <a:effectLst/>
                <a:latin typeface="+mn-lt"/>
                <a:ea typeface="+mn-ea"/>
                <a:cs typeface="+mn-cs"/>
              </a:rPr>
              <a:t>This session demonstrates how to implement, roll out, and manage a set of collaborating microservices on Oracle Cloud, using services such as </a:t>
            </a:r>
          </a:p>
          <a:p>
            <a:r>
              <a:rPr lang="en-US" sz="1200" b="0" i="0" kern="1200" dirty="0">
                <a:solidFill>
                  <a:schemeClr val="tx1"/>
                </a:solidFill>
                <a:effectLst/>
                <a:latin typeface="+mn-lt"/>
                <a:ea typeface="+mn-ea"/>
                <a:cs typeface="+mn-cs"/>
              </a:rPr>
              <a:t>container (Docker) and Oracle Application Container Cloud, </a:t>
            </a:r>
          </a:p>
          <a:p>
            <a:r>
              <a:rPr lang="en-US" sz="1200" b="0" i="0" kern="1200" dirty="0">
                <a:solidFill>
                  <a:schemeClr val="tx1"/>
                </a:solidFill>
                <a:effectLst/>
                <a:latin typeface="+mn-lt"/>
                <a:ea typeface="+mn-ea"/>
                <a:cs typeface="+mn-cs"/>
              </a:rPr>
              <a:t>event hubs, Oracle Container Engine (Kubernetes), </a:t>
            </a:r>
          </a:p>
          <a:p>
            <a:r>
              <a:rPr lang="en-US" sz="1200" b="0" i="0" kern="1200" dirty="0">
                <a:solidFill>
                  <a:schemeClr val="tx1"/>
                </a:solidFill>
                <a:effectLst/>
                <a:latin typeface="+mn-lt"/>
                <a:ea typeface="+mn-ea"/>
                <a:cs typeface="+mn-cs"/>
              </a:rPr>
              <a:t>Oracle Identity Cloud Service, </a:t>
            </a:r>
          </a:p>
          <a:p>
            <a:r>
              <a:rPr lang="en-US" sz="1200" b="0" i="0" kern="1200" dirty="0">
                <a:solidFill>
                  <a:schemeClr val="tx1"/>
                </a:solidFill>
                <a:effectLst/>
                <a:latin typeface="+mn-lt"/>
                <a:ea typeface="+mn-ea"/>
                <a:cs typeface="+mn-cs"/>
              </a:rPr>
              <a:t>Oracle Data Hub Cloud Service, </a:t>
            </a:r>
          </a:p>
          <a:p>
            <a:r>
              <a:rPr lang="en-US" sz="1200" b="0" i="0" kern="1200" dirty="0" err="1">
                <a:solidFill>
                  <a:schemeClr val="tx1"/>
                </a:solidFill>
                <a:effectLst/>
                <a:latin typeface="+mn-lt"/>
                <a:ea typeface="+mn-ea"/>
                <a:cs typeface="+mn-cs"/>
              </a:rPr>
              <a:t>Wercker</a:t>
            </a:r>
            <a:r>
              <a:rPr lang="en-US" sz="1200" b="0" i="0" kern="1200" dirty="0">
                <a:solidFill>
                  <a:schemeClr val="tx1"/>
                </a:solidFill>
                <a:effectLst/>
                <a:latin typeface="+mn-lt"/>
                <a:ea typeface="+mn-ea"/>
                <a:cs typeface="+mn-cs"/>
              </a:rPr>
              <a:t>, Oracle Visual Builder Cloud Service, and </a:t>
            </a:r>
            <a:r>
              <a:rPr lang="en-US" sz="1200" b="0" i="0" kern="1200" dirty="0" err="1">
                <a:solidFill>
                  <a:schemeClr val="tx1"/>
                </a:solidFill>
                <a:effectLst/>
                <a:latin typeface="+mn-lt"/>
                <a:ea typeface="+mn-ea"/>
                <a:cs typeface="+mn-cs"/>
              </a:rPr>
              <a:t>Fn</a:t>
            </a:r>
            <a:r>
              <a:rPr lang="en-US" sz="1200" b="0" i="0" kern="1200" dirty="0">
                <a:solidFill>
                  <a:schemeClr val="tx1"/>
                </a:solidFill>
                <a:effectLst/>
                <a:latin typeface="+mn-lt"/>
                <a:ea typeface="+mn-ea"/>
                <a:cs typeface="+mn-cs"/>
              </a:rPr>
              <a:t> serverless platform </a:t>
            </a:r>
          </a:p>
          <a:p>
            <a:r>
              <a:rPr lang="en-US" sz="1200" b="0" i="0" kern="1200" dirty="0">
                <a:solidFill>
                  <a:schemeClr val="tx1"/>
                </a:solidFill>
                <a:effectLst/>
                <a:latin typeface="+mn-lt"/>
                <a:ea typeface="+mn-ea"/>
                <a:cs typeface="+mn-cs"/>
              </a:rPr>
              <a:t>and open source tools: </a:t>
            </a:r>
            <a:r>
              <a:rPr lang="en-US" sz="1200" b="0" i="0" kern="1200" dirty="0" err="1">
                <a:solidFill>
                  <a:schemeClr val="tx1"/>
                </a:solidFill>
                <a:effectLst/>
                <a:latin typeface="+mn-lt"/>
                <a:ea typeface="+mn-ea"/>
                <a:cs typeface="+mn-cs"/>
              </a:rPr>
              <a:t>Istio</a:t>
            </a:r>
            <a:r>
              <a:rPr lang="en-US" sz="1200" b="0" i="0" kern="1200" dirty="0">
                <a:solidFill>
                  <a:schemeClr val="tx1"/>
                </a:solidFill>
                <a:effectLst/>
                <a:latin typeface="+mn-lt"/>
                <a:ea typeface="+mn-ea"/>
                <a:cs typeface="+mn-cs"/>
              </a:rPr>
              <a:t>, Prometheus, </a:t>
            </a:r>
            <a:r>
              <a:rPr lang="en-US" sz="1200" b="0" i="0" kern="1200" dirty="0" err="1">
                <a:solidFill>
                  <a:schemeClr val="tx1"/>
                </a:solidFill>
                <a:effectLst/>
                <a:latin typeface="+mn-lt"/>
                <a:ea typeface="+mn-ea"/>
                <a:cs typeface="+mn-cs"/>
              </a:rPr>
              <a:t>Zipkin</a:t>
            </a:r>
            <a:r>
              <a:rPr lang="en-US" sz="1200" b="0" i="0" kern="1200" dirty="0">
                <a:solidFill>
                  <a:schemeClr val="tx1"/>
                </a:solidFill>
                <a:effectLst/>
                <a:latin typeface="+mn-lt"/>
                <a:ea typeface="+mn-ea"/>
                <a:cs typeface="+mn-cs"/>
              </a:rPr>
              <a:t>, Grafana.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a:t>
            </a:r>
          </a:p>
          <a:p>
            <a:pPr lvl="1"/>
            <a:r>
              <a:rPr lang="en-US" dirty="0"/>
              <a:t>Health</a:t>
            </a:r>
          </a:p>
          <a:p>
            <a:pPr lvl="1"/>
            <a:r>
              <a:rPr lang="en-US" dirty="0"/>
              <a:t>Load/performance</a:t>
            </a:r>
          </a:p>
          <a:p>
            <a:r>
              <a:rPr lang="en-US" dirty="0"/>
              <a:t>Tracing</a:t>
            </a:r>
          </a:p>
          <a:p>
            <a:r>
              <a:rPr lang="en-US" dirty="0"/>
              <a:t>Collect metrics &amp; logs for analysis</a:t>
            </a:r>
          </a:p>
          <a:p>
            <a:r>
              <a:rPr lang="en-US" dirty="0"/>
              <a:t>Route</a:t>
            </a:r>
          </a:p>
          <a:p>
            <a:pPr lvl="1"/>
            <a:r>
              <a:rPr lang="en-US" dirty="0"/>
              <a:t>A/B, Canary, Authorize/Policy Enforcement, Protocols</a:t>
            </a:r>
          </a:p>
          <a:p>
            <a:pPr lvl="1"/>
            <a:r>
              <a:rPr lang="en-US" dirty="0"/>
              <a:t>Circuit Breaker, Throttle (Rate Limiting)</a:t>
            </a:r>
          </a:p>
          <a:p>
            <a:r>
              <a:rPr lang="en-US" dirty="0"/>
              <a:t>Mirror traffic for asynchronous testing</a:t>
            </a:r>
          </a:p>
          <a:p>
            <a:r>
              <a:rPr lang="en-US" dirty="0"/>
              <a:t>Security</a:t>
            </a:r>
          </a:p>
          <a:p>
            <a:pPr lvl="1"/>
            <a:r>
              <a:rPr lang="en-US" dirty="0"/>
              <a:t>TLS</a:t>
            </a:r>
          </a:p>
          <a:p>
            <a:pPr lvl="1"/>
            <a:r>
              <a:rPr lang="en-US" dirty="0"/>
              <a:t>Access control – whitelist/blacklist, </a:t>
            </a:r>
            <a:br>
              <a:rPr lang="en-US" dirty="0"/>
            </a:br>
            <a:endParaRPr lang="en-US" dirty="0"/>
          </a:p>
          <a:p>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71</a:t>
            </a:fld>
            <a:endParaRPr lang="nl-NL"/>
          </a:p>
        </p:txBody>
      </p:sp>
    </p:spTree>
    <p:extLst>
      <p:ext uri="{BB962C8B-B14F-4D97-AF65-F5344CB8AC3E}">
        <p14:creationId xmlns:p14="http://schemas.microsoft.com/office/powerpoint/2010/main" val="311230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a:t>
            </a:r>
            <a:r>
              <a:rPr lang="en-US" baseline="0" dirty="0"/>
              <a:t>er container</a:t>
            </a:r>
          </a:p>
          <a:p>
            <a:r>
              <a:rPr lang="en-US" baseline="0" dirty="0"/>
              <a:t>Injected into Pod</a:t>
            </a:r>
          </a:p>
          <a:p>
            <a:r>
              <a:rPr lang="en-US" baseline="0" dirty="0"/>
              <a:t>Handles all inbound/outbound traffic</a:t>
            </a:r>
          </a:p>
          <a:p>
            <a:r>
              <a:rPr lang="en-US" baseline="0" dirty="0"/>
              <a:t>Guided by Pilot</a:t>
            </a:r>
          </a:p>
          <a:p>
            <a:r>
              <a:rPr lang="en-US" baseline="0" dirty="0"/>
              <a:t>Reporting to Mixer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1794313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https://cloud.oracle.com/container-classic</a:t>
            </a:r>
          </a:p>
        </p:txBody>
      </p:sp>
      <p:sp>
        <p:nvSpPr>
          <p:cNvPr id="4" name="Slide Number Placeholder 3"/>
          <p:cNvSpPr>
            <a:spLocks noGrp="1"/>
          </p:cNvSpPr>
          <p:nvPr>
            <p:ph type="sldNum" sz="quarter" idx="10"/>
          </p:nvPr>
        </p:nvSpPr>
        <p:spPr/>
        <p:txBody>
          <a:bodyPr/>
          <a:lstStyle/>
          <a:p>
            <a:fld id="{CDFB967C-E8DF-AF4B-9B57-A68D256EEC90}" type="slidenum">
              <a:rPr lang="nl-NL" smtClean="0"/>
              <a:t>76</a:t>
            </a:fld>
            <a:endParaRPr lang="nl-NL"/>
          </a:p>
        </p:txBody>
      </p:sp>
    </p:spTree>
    <p:extLst>
      <p:ext uri="{BB962C8B-B14F-4D97-AF65-F5344CB8AC3E}">
        <p14:creationId xmlns:p14="http://schemas.microsoft.com/office/powerpoint/2010/main" val="144669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buFont typeface="Arial" pitchFamily="34" charset="0"/>
              <a:buNone/>
            </a:pPr>
            <a:r>
              <a:rPr lang="en-US" b="0" baseline="0" dirty="0"/>
              <a:t>Formal name: </a:t>
            </a:r>
            <a:r>
              <a:rPr lang="en-US" sz="1100" kern="1200" dirty="0">
                <a:solidFill>
                  <a:srgbClr val="000000"/>
                </a:solidFill>
                <a:effectLst/>
                <a:latin typeface="+mn-lt"/>
                <a:ea typeface="+mn-ea"/>
                <a:cs typeface="+mn-cs"/>
              </a:rPr>
              <a:t>Oracle Cloud Infrastructure Container Engine for Kubernetes</a:t>
            </a:r>
          </a:p>
          <a:p>
            <a:pPr marL="232708" indent="-232708">
              <a:lnSpc>
                <a:spcPct val="90000"/>
              </a:lnSpc>
              <a:spcBef>
                <a:spcPts val="1000"/>
              </a:spcBef>
              <a:buClr>
                <a:schemeClr val="tx2"/>
              </a:buClr>
              <a:buSzPct val="85000"/>
              <a:buFont typeface="Wingdings" pitchFamily="2" charset="2"/>
              <a:buChar char="§"/>
            </a:pPr>
            <a:r>
              <a:rPr lang="en-US" sz="1100" dirty="0">
                <a:cs typeface="Arial" charset="0"/>
              </a:rPr>
              <a:t>Enables developers to get started and deploy containers quickly, DevOps teams with Kubernetes management, visibility and control.</a:t>
            </a:r>
          </a:p>
          <a:p>
            <a:pPr marL="232708" indent="-232708">
              <a:lnSpc>
                <a:spcPct val="90000"/>
              </a:lnSpc>
              <a:spcBef>
                <a:spcPts val="1000"/>
              </a:spcBef>
              <a:buClr>
                <a:schemeClr val="tx2"/>
              </a:buClr>
              <a:buSzPct val="85000"/>
              <a:buFont typeface="Wingdings" pitchFamily="2" charset="2"/>
              <a:buChar char="§"/>
            </a:pPr>
            <a:r>
              <a:rPr lang="en-US" sz="1100" dirty="0"/>
              <a:t>Combines production grade container orchestration of open Kubernetes, with control, security and high predictable performance of Oracle’s next generation OCI cloud infrastructure</a:t>
            </a:r>
            <a:endParaRPr lang="en-US" sz="1100" dirty="0">
              <a:cs typeface="Arial" charset="0"/>
            </a:endParaRPr>
          </a:p>
          <a:p>
            <a:pPr>
              <a:buFont typeface="Arial" pitchFamily="34" charset="0"/>
              <a:buNone/>
            </a:pPr>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7518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a:lnSpc>
                <a:spcPct val="90000"/>
              </a:lnSpc>
            </a:pPr>
            <a:endParaRPr lang="en-US" sz="1100" dirty="0">
              <a:solidFill>
                <a:schemeClr val="bg1">
                  <a:lumMod val="65000"/>
                </a:schemeClr>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4016770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a:spLocks noGrp="1" noRot="1" noChangeAspect="1"/>
          </p:cNvSpPr>
          <p:nvPr>
            <p:ph type="sldImg" idx="2"/>
          </p:nvPr>
        </p:nvSpPr>
        <p:spPr>
          <a:xfrm>
            <a:off x="263525" y="387350"/>
            <a:ext cx="4645025" cy="26130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6" name="Shape 1136"/>
          <p:cNvSpPr txBox="1">
            <a:spLocks noGrp="1"/>
          </p:cNvSpPr>
          <p:nvPr>
            <p:ph type="body" idx="1"/>
          </p:nvPr>
        </p:nvSpPr>
        <p:spPr>
          <a:xfrm>
            <a:off x="381512" y="3124307"/>
            <a:ext cx="6095099" cy="5334600"/>
          </a:xfrm>
          <a:prstGeom prst="rect">
            <a:avLst/>
          </a:prstGeom>
          <a:noFill/>
          <a:ln>
            <a:noFill/>
          </a:ln>
        </p:spPr>
        <p:txBody>
          <a:bodyPr lIns="0" tIns="0" rIns="0" bIns="91425" anchor="t" anchorCtr="0">
            <a:noAutofit/>
          </a:bodyPr>
          <a:lstStyle/>
          <a:p>
            <a:pPr marL="171450" indent="-171450">
              <a:defRPr/>
            </a:pPr>
            <a:endParaRPr lang="en-US" b="0" i="0" u="none" strike="noStrike" cap="none" dirty="0">
              <a:latin typeface="Calibri"/>
              <a:ea typeface="Calibri"/>
              <a:cs typeface="Calibri"/>
            </a:endParaRPr>
          </a:p>
        </p:txBody>
      </p:sp>
      <p:sp>
        <p:nvSpPr>
          <p:cNvPr id="1137" name="Shape 1137"/>
          <p:cNvSpPr txBox="1">
            <a:spLocks noGrp="1"/>
          </p:cNvSpPr>
          <p:nvPr>
            <p:ph type="sldNum" idx="12"/>
          </p:nvPr>
        </p:nvSpPr>
        <p:spPr>
          <a:xfrm>
            <a:off x="5538088" y="8744191"/>
            <a:ext cx="738300" cy="2304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5F5F5F"/>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83</a:t>
            </a:fld>
            <a:endParaRPr kumimoji="0" lang="en-US" sz="1200" b="0" i="0" u="none" strike="noStrike" kern="0" cap="none" spc="0" normalizeH="0" baseline="0" noProof="0">
              <a:ln>
                <a:noFill/>
              </a:ln>
              <a:solidFill>
                <a:srgbClr val="5F5F5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90950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77811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https://static.rainfocus.com/oracle/oow18/sess/1524241203677001mTqC/PF/WLS_Coh_K8S_PRO4402_1540510013350001kPbs.pdf</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86</a:t>
            </a:fld>
            <a:endParaRPr lang="nl-NL"/>
          </a:p>
        </p:txBody>
      </p:sp>
    </p:spTree>
    <p:extLst>
      <p:ext uri="{BB962C8B-B14F-4D97-AF65-F5344CB8AC3E}">
        <p14:creationId xmlns:p14="http://schemas.microsoft.com/office/powerpoint/2010/main" val="15384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a:t>
            </a:fld>
            <a:endParaRPr lang="nl-NL"/>
          </a:p>
        </p:txBody>
      </p:sp>
    </p:spTree>
    <p:extLst>
      <p:ext uri="{BB962C8B-B14F-4D97-AF65-F5344CB8AC3E}">
        <p14:creationId xmlns:p14="http://schemas.microsoft.com/office/powerpoint/2010/main" val="177443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291461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06003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https://www.cncf.io/</a:t>
            </a:r>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4582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https://cloud.oracle.com/container-classic</a:t>
            </a:r>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144669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https://kubernetes.io/docs/reference/access-authn-authz/rbac/</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157357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https://kubernetes.io/docs/tasks/administer-cluster/manage-resources/memory-constraint-namespace/</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51</a:t>
            </a:fld>
            <a:endParaRPr lang="nl-NL"/>
          </a:p>
        </p:txBody>
      </p:sp>
    </p:spTree>
    <p:extLst>
      <p:ext uri="{BB962C8B-B14F-4D97-AF65-F5344CB8AC3E}">
        <p14:creationId xmlns:p14="http://schemas.microsoft.com/office/powerpoint/2010/main" val="1546511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https://www.terraform.io/docs/providers/kubernetes/guides/getting-started.html</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64</a:t>
            </a:fld>
            <a:endParaRPr lang="nl-NL"/>
          </a:p>
        </p:txBody>
      </p:sp>
    </p:spTree>
    <p:extLst>
      <p:ext uri="{BB962C8B-B14F-4D97-AF65-F5344CB8AC3E}">
        <p14:creationId xmlns:p14="http://schemas.microsoft.com/office/powerpoint/2010/main" val="1039264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sv-SE" noProof="0"/>
              <a:t>AMIS SIG Introduction Docker &amp; Kubernetes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sv-SE"/>
              <a:t>AMIS SIG Introduction Docker &amp; Kubernetes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sv-SE"/>
              <a:t>AMIS SIG Introduction Docker &amp; Kubernetes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sv-SE"/>
              <a:t>AMIS SIG Introduction Docker &amp; Kubernetes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sv-SE"/>
              <a:t>AMIS SIG Introduction Docker &amp; Kubernetes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854975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1367076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8346073"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solidFill>
                  <a:srgbClr val="58595B"/>
                </a:solidFill>
              </a:rPr>
              <a:pPr/>
              <a:t>7/10/2019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44675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22A9F2-0598-064C-9FAA-E5488FF4533A}"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27408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284BA5-46DE-BC4B-A88E-0C369C5564F7}"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4989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717B2E-0B65-4747-882A-FD8FCE62DF4C}"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6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7DBA27-93EC-9144-A05E-A9B58FDF2175}"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398963" y="1539815"/>
            <a:ext cx="8346074" cy="2966701"/>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52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1" y="1143001"/>
            <a:ext cx="4058705"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7293EA-AAA9-B240-B678-C75E1BC6FB81}" type="datetime1">
              <a:rPr lang="en-US" smtClean="0"/>
              <a:t>7/10/2019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0812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9072E-163B-AE4B-BB41-10C29ABCB00A}" type="datetime1">
              <a:rPr lang="en-US" smtClean="0"/>
              <a:t>7/10/2019</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501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fld id="{B9F6E011-ABD7-3F46-B5CF-97829C2266C8}" type="datetime1">
              <a:rPr lang="en-US" smtClean="0"/>
              <a:t>7/10/2019</a:t>
            </a:fld>
            <a:endParaRPr dirty="0"/>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dirty="0"/>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1881034"/>
            <a:ext cx="2606720"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152371"/>
            <a:ext cx="2601002" cy="557213"/>
          </a:xfrm>
        </p:spPr>
        <p:txBody>
          <a:bodyP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152371"/>
            <a:ext cx="2601002" cy="557213"/>
          </a:xfrm>
        </p:spPr>
        <p:txBody>
          <a:bodyP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152371"/>
            <a:ext cx="2606717" cy="557213"/>
          </a:xfrm>
        </p:spPr>
        <p:txBody>
          <a:bodyPr>
            <a:noAutofit/>
          </a:bodyPr>
          <a:lstStyle>
            <a:lvl1pPr marL="0" indent="0">
              <a:buNone/>
              <a:defRPr sz="1799" b="1"/>
            </a:lvl1pPr>
          </a:lstStyle>
          <a:p>
            <a:pPr lvl="0"/>
            <a:r>
              <a:rPr lang="en-US" dirty="0"/>
              <a:t>Click to edit Master text styles</a:t>
            </a:r>
          </a:p>
        </p:txBody>
      </p:sp>
    </p:spTree>
    <p:extLst>
      <p:ext uri="{BB962C8B-B14F-4D97-AF65-F5344CB8AC3E}">
        <p14:creationId xmlns:p14="http://schemas.microsoft.com/office/powerpoint/2010/main" val="232737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grpSp>
        <p:nvGrpSpPr>
          <p:cNvPr id="2" name="Group 1"/>
          <p:cNvGrpSpPr/>
          <p:nvPr userDrawn="1"/>
        </p:nvGrpSpPr>
        <p:grpSpPr>
          <a:xfrm>
            <a:off x="3142878" y="2608611"/>
            <a:ext cx="2858244" cy="1849089"/>
            <a:chOff x="4189412" y="2508046"/>
            <a:chExt cx="3810000" cy="3435554"/>
          </a:xfrm>
        </p:grpSpPr>
        <p:cxnSp>
          <p:nvCxnSpPr>
            <p:cNvPr id="9" name="Straight Connector 8"/>
            <p:cNvCxnSpPr/>
            <p:nvPr/>
          </p:nvCxnSpPr>
          <p:spPr bwMode="ltGray">
            <a:xfrm>
              <a:off x="418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userDrawn="1">
            <p:ph type="dt" sz="half" idx="10"/>
          </p:nvPr>
        </p:nvSpPr>
        <p:spPr/>
        <p:txBody>
          <a:bodyPr/>
          <a:lstStyle/>
          <a:p>
            <a:fld id="{8E552239-CFF5-4B48-AC5D-8BCDEA7315F0}" type="datetime1">
              <a:rPr lang="en-US" smtClean="0"/>
              <a:t>7/10/2019</a:t>
            </a:fld>
            <a:endParaRPr dirty="0"/>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dirty="0"/>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2608612"/>
            <a:ext cx="2606720"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870519"/>
            <a:ext cx="2606717" cy="557213"/>
          </a:xfrm>
        </p:spPr>
        <p:txBody>
          <a:bodyPr anchor="ctr">
            <a:noAutofit/>
          </a:bodyPr>
          <a:lstStyle>
            <a:lvl1pPr marL="0" indent="0">
              <a:buNone/>
              <a:defRPr sz="1799" b="1"/>
            </a:lvl1pPr>
          </a:lstStyle>
          <a:p>
            <a:pPr lvl="0"/>
            <a:r>
              <a:rPr lang="en-US" dirty="0"/>
              <a:t>Click to edit Master text styles</a:t>
            </a:r>
          </a:p>
        </p:txBody>
      </p:sp>
      <p:sp>
        <p:nvSpPr>
          <p:cNvPr id="18" name="Content Placeholder 3"/>
          <p:cNvSpPr>
            <a:spLocks noGrp="1"/>
          </p:cNvSpPr>
          <p:nvPr>
            <p:ph sz="half" idx="20"/>
          </p:nvPr>
        </p:nvSpPr>
        <p:spPr>
          <a:xfrm>
            <a:off x="398962" y="1152430"/>
            <a:ext cx="8334640" cy="537210"/>
          </a:xfrm>
        </p:spPr>
        <p:txBody>
          <a:bodyPr>
            <a:noAutofit/>
          </a:bodyPr>
          <a:lstStyle>
            <a:lvl1pPr marL="0" indent="0">
              <a:buClr>
                <a:schemeClr val="accent1"/>
              </a:buClr>
              <a:buNone/>
              <a:defRPr sz="1799"/>
            </a:lvl1pPr>
            <a:lvl2pPr marL="205740" indent="0">
              <a:buClr>
                <a:schemeClr val="accent1"/>
              </a:buClr>
              <a:buNone/>
              <a:defRPr sz="1499"/>
            </a:lvl2pPr>
            <a:lvl3pPr marL="411480" indent="0">
              <a:buClr>
                <a:schemeClr val="accent1"/>
              </a:buClr>
              <a:buNone/>
              <a:defRPr sz="1349"/>
            </a:lvl3pPr>
            <a:lvl4pPr marL="582930" indent="0">
              <a:buClr>
                <a:schemeClr val="accent1"/>
              </a:buClr>
              <a:buNone/>
              <a:defRPr sz="1200"/>
            </a:lvl4pPr>
            <a:lvl5pPr marL="754380" indent="0">
              <a:buClr>
                <a:schemeClr val="accent1"/>
              </a:buClr>
              <a:buNone/>
              <a:defRPr sz="1050"/>
            </a:lvl5pPr>
            <a:lvl6pPr>
              <a:defRPr sz="1050"/>
            </a:lvl6pPr>
            <a:lvl7pPr>
              <a:defRPr sz="1050"/>
            </a:lvl7pPr>
            <a:lvl8pPr>
              <a:defRPr sz="1050"/>
            </a:lvl8pPr>
            <a:lvl9pPr>
              <a:defRPr sz="1050"/>
            </a:lvl9pPr>
          </a:lstStyle>
          <a:p>
            <a:pPr lvl="0"/>
            <a:r>
              <a:rPr lang="en-US" dirty="0"/>
              <a:t>Click to edit Master text styles</a:t>
            </a:r>
          </a:p>
        </p:txBody>
      </p:sp>
    </p:spTree>
    <p:extLst>
      <p:ext uri="{BB962C8B-B14F-4D97-AF65-F5344CB8AC3E}">
        <p14:creationId xmlns:p14="http://schemas.microsoft.com/office/powerpoint/2010/main" val="245076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D4B030-261A-6945-9CE0-B5B7C5CEB60D}" type="datetime1">
              <a:rPr lang="en-US" smtClean="0"/>
              <a:t>7/10/2019</a:t>
            </a:fld>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Content Placeholder 2"/>
          <p:cNvSpPr>
            <a:spLocks noGrp="1"/>
          </p:cNvSpPr>
          <p:nvPr>
            <p:ph sz="half" idx="1"/>
          </p:nvPr>
        </p:nvSpPr>
        <p:spPr>
          <a:xfrm>
            <a:off x="398963"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6207782"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3513476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3218191"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p>
            <a:fld id="{798AF57F-E767-864F-B7A3-E67FFE1BDAAD}" type="datetime1">
              <a:rPr lang="en-US" smtClean="0"/>
              <a:t>7/10/2019</a:t>
            </a:fld>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3" name="Content Placeholder 3"/>
          <p:cNvSpPr>
            <a:spLocks noGrp="1"/>
          </p:cNvSpPr>
          <p:nvPr>
            <p:ph sz="half" idx="14"/>
          </p:nvPr>
        </p:nvSpPr>
        <p:spPr>
          <a:xfrm>
            <a:off x="398963"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endParaRPr lang="en-US" dirty="0"/>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242345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7B0FC-3753-AA40-971D-DEC3FD5147CE}" type="datetime1">
              <a:rPr lang="en-US" smtClean="0"/>
              <a:t>7/10/2019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6099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C7290-F969-194E-B3B2-A5D2FDC64979}" type="datetime1">
              <a:rPr lang="en-US" smtClean="0"/>
              <a:t>7/10/2019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latin typeface="+mj-lt"/>
              </a:rPr>
              <a:t>Safe Harbor</a:t>
            </a:r>
            <a:r>
              <a:rPr sz="2400" baseline="0">
                <a:latin typeface="+mj-lt"/>
              </a:rPr>
              <a:t> Statement</a:t>
            </a:r>
            <a:endParaRPr sz="240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19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5371" y="1291679"/>
            <a:ext cx="5813258" cy="2212700"/>
          </a:xfrm>
          <a:prstGeom prst="rect">
            <a:avLst/>
          </a:prstGeom>
        </p:spPr>
      </p:pic>
      <p:sp>
        <p:nvSpPr>
          <p:cNvPr id="2" name="Date Placeholder 1"/>
          <p:cNvSpPr>
            <a:spLocks noGrp="1"/>
          </p:cNvSpPr>
          <p:nvPr>
            <p:ph type="dt" sz="half" idx="10"/>
          </p:nvPr>
        </p:nvSpPr>
        <p:spPr/>
        <p:txBody>
          <a:bodyPr/>
          <a:lstStyle/>
          <a:p>
            <a:fld id="{F0F174AC-C08D-8541-84AC-504200643DEA}" type="datetime1">
              <a:rPr lang="en-US" smtClean="0"/>
              <a:t>7/10/2019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9743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115062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9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Title 6"/>
          <p:cNvSpPr>
            <a:spLocks noGrp="1"/>
          </p:cNvSpPr>
          <p:nvPr>
            <p:ph type="title"/>
          </p:nvPr>
        </p:nvSpPr>
        <p:spPr>
          <a:xfrm>
            <a:off x="398963" y="304800"/>
            <a:ext cx="8346073" cy="666750"/>
          </a:xfrm>
        </p:spPr>
        <p:txBody>
          <a:bodyPr/>
          <a:lstStyle>
            <a:lvl1pPr>
              <a:defRPr>
                <a:solidFill>
                  <a:schemeClr val="tx1">
                    <a:lumMod val="50000"/>
                  </a:schemeClr>
                </a:solidFill>
              </a:defRPr>
            </a:lvl1pPr>
          </a:lstStyle>
          <a:p>
            <a:r>
              <a:rPr lang="en-US" dirty="0"/>
              <a:t>Click to edit Master title style</a:t>
            </a:r>
            <a:endParaRPr dirty="0"/>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14"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2017, Oracle and/or its affiliates. All rights reserved.  |</a:t>
            </a:r>
          </a:p>
        </p:txBody>
      </p:sp>
    </p:spTree>
    <p:extLst>
      <p:ext uri="{BB962C8B-B14F-4D97-AF65-F5344CB8AC3E}">
        <p14:creationId xmlns:p14="http://schemas.microsoft.com/office/powerpoint/2010/main" val="2318749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22A9F2-0598-064C-9FAA-E5488FF4533A}"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9322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8346073"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t>7/10/2019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6937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1" y="1143001"/>
            <a:ext cx="4058705"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t>7/10/2019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9701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284BA5-46DE-BC4B-A88E-0C369C5564F7}"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4565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7DBA27-93EC-9144-A05E-A9B58FDF2175}" type="datetime1">
              <a:rPr lang="en-US" smtClean="0"/>
              <a:t>7/10/2019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398963" y="1539815"/>
            <a:ext cx="8346074" cy="2966701"/>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96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9072E-163B-AE4B-BB41-10C29ABCB00A}" type="datetime1">
              <a:rPr lang="en-US" smtClean="0"/>
              <a:t>7/10/2019</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35867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fld id="{B9F6E011-ABD7-3F46-B5CF-97829C2266C8}" type="datetime1">
              <a:rPr lang="en-US" smtClean="0"/>
              <a:t>7/10/2019</a:t>
            </a:fld>
            <a:endParaRPr/>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1881034"/>
            <a:ext cx="2606720"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152371"/>
            <a:ext cx="2601002" cy="557213"/>
          </a:xfrm>
        </p:spPr>
        <p:txBody>
          <a:bodyP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152371"/>
            <a:ext cx="2601002" cy="557213"/>
          </a:xfrm>
        </p:spPr>
        <p:txBody>
          <a:bodyP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152371"/>
            <a:ext cx="2606717" cy="557213"/>
          </a:xfrm>
        </p:spPr>
        <p:txBody>
          <a:bodyPr>
            <a:noAutofit/>
          </a:bodyPr>
          <a:lstStyle>
            <a:lvl1pPr marL="0" indent="0">
              <a:buNone/>
              <a:defRPr sz="1799" b="1"/>
            </a:lvl1pPr>
          </a:lstStyle>
          <a:p>
            <a:pPr lvl="0"/>
            <a:r>
              <a:rPr lang="en-US" dirty="0"/>
              <a:t>Click to edit Master text styles</a:t>
            </a:r>
          </a:p>
        </p:txBody>
      </p:sp>
    </p:spTree>
    <p:extLst>
      <p:ext uri="{BB962C8B-B14F-4D97-AF65-F5344CB8AC3E}">
        <p14:creationId xmlns:p14="http://schemas.microsoft.com/office/powerpoint/2010/main" val="425065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sv-SE"/>
              <a:t>AMIS SIG Introduction Docker &amp; Kubernetes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grpSp>
        <p:nvGrpSpPr>
          <p:cNvPr id="2" name="Group 1"/>
          <p:cNvGrpSpPr/>
          <p:nvPr userDrawn="1"/>
        </p:nvGrpSpPr>
        <p:grpSpPr>
          <a:xfrm>
            <a:off x="3142878" y="2608611"/>
            <a:ext cx="2858244" cy="1849089"/>
            <a:chOff x="4189412" y="2508046"/>
            <a:chExt cx="3810000" cy="3435554"/>
          </a:xfrm>
        </p:grpSpPr>
        <p:cxnSp>
          <p:nvCxnSpPr>
            <p:cNvPr id="9" name="Straight Connector 8"/>
            <p:cNvCxnSpPr/>
            <p:nvPr/>
          </p:nvCxnSpPr>
          <p:spPr bwMode="ltGray">
            <a:xfrm>
              <a:off x="418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userDrawn="1">
            <p:ph type="dt" sz="half" idx="10"/>
          </p:nvPr>
        </p:nvSpPr>
        <p:spPr/>
        <p:txBody>
          <a:bodyPr/>
          <a:lstStyle/>
          <a:p>
            <a:fld id="{8E552239-CFF5-4B48-AC5D-8BCDEA7315F0}" type="datetime1">
              <a:rPr lang="en-US" smtClean="0"/>
              <a:t>7/10/2019</a:t>
            </a:fld>
            <a:endParaRPr/>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2608612"/>
            <a:ext cx="2606720"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870519"/>
            <a:ext cx="2606717" cy="557213"/>
          </a:xfrm>
        </p:spPr>
        <p:txBody>
          <a:bodyPr anchor="ctr">
            <a:noAutofit/>
          </a:bodyPr>
          <a:lstStyle>
            <a:lvl1pPr marL="0" indent="0">
              <a:buNone/>
              <a:defRPr sz="1799" b="1"/>
            </a:lvl1pPr>
          </a:lstStyle>
          <a:p>
            <a:pPr lvl="0"/>
            <a:r>
              <a:rPr lang="en-US" dirty="0"/>
              <a:t>Click to edit Master text styles</a:t>
            </a:r>
          </a:p>
        </p:txBody>
      </p:sp>
      <p:sp>
        <p:nvSpPr>
          <p:cNvPr id="18" name="Content Placeholder 3"/>
          <p:cNvSpPr>
            <a:spLocks noGrp="1"/>
          </p:cNvSpPr>
          <p:nvPr>
            <p:ph sz="half" idx="20"/>
          </p:nvPr>
        </p:nvSpPr>
        <p:spPr>
          <a:xfrm>
            <a:off x="398962" y="1152430"/>
            <a:ext cx="8334640" cy="537210"/>
          </a:xfrm>
        </p:spPr>
        <p:txBody>
          <a:bodyPr>
            <a:noAutofit/>
          </a:bodyPr>
          <a:lstStyle>
            <a:lvl1pPr marL="0" indent="0">
              <a:buClr>
                <a:schemeClr val="accent1"/>
              </a:buClr>
              <a:buNone/>
              <a:defRPr sz="1799"/>
            </a:lvl1pPr>
            <a:lvl2pPr marL="205740" indent="0">
              <a:buClr>
                <a:schemeClr val="accent1"/>
              </a:buClr>
              <a:buNone/>
              <a:defRPr sz="1499"/>
            </a:lvl2pPr>
            <a:lvl3pPr marL="411480" indent="0">
              <a:buClr>
                <a:schemeClr val="accent1"/>
              </a:buClr>
              <a:buNone/>
              <a:defRPr sz="1349"/>
            </a:lvl3pPr>
            <a:lvl4pPr marL="582930" indent="0">
              <a:buClr>
                <a:schemeClr val="accent1"/>
              </a:buClr>
              <a:buNone/>
              <a:defRPr sz="1200"/>
            </a:lvl4pPr>
            <a:lvl5pPr marL="754380" indent="0">
              <a:buClr>
                <a:schemeClr val="accent1"/>
              </a:buClr>
              <a:buNone/>
              <a:defRPr sz="1050"/>
            </a:lvl5pPr>
            <a:lvl6pPr>
              <a:defRPr sz="1050"/>
            </a:lvl6pPr>
            <a:lvl7pPr>
              <a:defRPr sz="1050"/>
            </a:lvl7pPr>
            <a:lvl8pPr>
              <a:defRPr sz="1050"/>
            </a:lvl8pPr>
            <a:lvl9pPr>
              <a:defRPr sz="1050"/>
            </a:lvl9pPr>
          </a:lstStyle>
          <a:p>
            <a:pPr lvl="0"/>
            <a:r>
              <a:rPr lang="en-US" dirty="0"/>
              <a:t>Click to edit Master text styles</a:t>
            </a:r>
          </a:p>
        </p:txBody>
      </p:sp>
    </p:spTree>
    <p:extLst>
      <p:ext uri="{BB962C8B-B14F-4D97-AF65-F5344CB8AC3E}">
        <p14:creationId xmlns:p14="http://schemas.microsoft.com/office/powerpoint/2010/main" val="2820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D4B030-261A-6945-9CE0-B5B7C5CEB60D}" type="datetime1">
              <a:rPr lang="en-US" smtClean="0"/>
              <a:t>7/10/2019</a:t>
            </a:fld>
            <a:endParaRPr lang="en-US"/>
          </a:p>
        </p:txBody>
      </p:sp>
      <p:sp>
        <p:nvSpPr>
          <p:cNvPr id="4" name="Footer Placeholder 3"/>
          <p:cNvSpPr>
            <a:spLocks noGrp="1"/>
          </p:cNvSpPr>
          <p:nvPr>
            <p:ph type="ftr" sz="quarter" idx="11"/>
          </p:nvPr>
        </p:nvSpPr>
        <p:spPr/>
        <p:txBody>
          <a:bodyPr/>
          <a:lstStyle/>
          <a:p>
            <a:r>
              <a:rPr lang="en-US"/>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a:p>
        </p:txBody>
      </p:sp>
      <p:sp>
        <p:nvSpPr>
          <p:cNvPr id="11" name="Content Placeholder 2"/>
          <p:cNvSpPr>
            <a:spLocks noGrp="1"/>
          </p:cNvSpPr>
          <p:nvPr>
            <p:ph sz="half" idx="1"/>
          </p:nvPr>
        </p:nvSpPr>
        <p:spPr>
          <a:xfrm>
            <a:off x="398963"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6207782"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25285460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3218191"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p>
            <a:fld id="{798AF57F-E767-864F-B7A3-E67FFE1BDAAD}" type="datetime1">
              <a:rPr lang="en-US" smtClean="0"/>
              <a:t>7/10/2019</a:t>
            </a:fld>
            <a:endParaRPr lang="en-US"/>
          </a:p>
        </p:txBody>
      </p:sp>
      <p:sp>
        <p:nvSpPr>
          <p:cNvPr id="4" name="Footer Placeholder 3"/>
          <p:cNvSpPr>
            <a:spLocks noGrp="1"/>
          </p:cNvSpPr>
          <p:nvPr>
            <p:ph type="ftr" sz="quarter" idx="11"/>
          </p:nvPr>
        </p:nvSpPr>
        <p:spPr/>
        <p:txBody>
          <a:bodyPr/>
          <a:lstStyle/>
          <a:p>
            <a:r>
              <a:rPr lang="en-US"/>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a:p>
        </p:txBody>
      </p:sp>
      <p:sp>
        <p:nvSpPr>
          <p:cNvPr id="13" name="Content Placeholder 3"/>
          <p:cNvSpPr>
            <a:spLocks noGrp="1"/>
          </p:cNvSpPr>
          <p:nvPr>
            <p:ph sz="half" idx="14"/>
          </p:nvPr>
        </p:nvSpPr>
        <p:spPr>
          <a:xfrm>
            <a:off x="398963"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endParaRPr lang="en-US" dirty="0"/>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11607542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7B0FC-3753-AA40-971D-DEC3FD5147CE}" type="datetime1">
              <a:rPr lang="en-US" smtClean="0"/>
              <a:t>7/10/2019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44616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C7290-F969-194E-B3B2-A5D2FDC64979}" type="datetime1">
              <a:rPr lang="en-US" smtClean="0"/>
              <a:t>7/10/2019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latin typeface="+mj-lt"/>
              </a:rPr>
              <a:t>Safe Harbor</a:t>
            </a:r>
            <a:r>
              <a:rPr sz="2400" baseline="0">
                <a:latin typeface="+mj-lt"/>
              </a:rPr>
              <a:t> Statement</a:t>
            </a:r>
            <a:endParaRPr sz="240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27731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152598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398467" y="1143001"/>
            <a:ext cx="8347065"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4CB092D-465C-AE48-A116-B574CE40929E}" type="datetime1">
              <a:rPr lang="en-US" smtClean="0"/>
              <a:pPr/>
              <a:t>7/10/2019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71168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93111685-693C-2142-9A09-7D018B0A5AC8}" type="datetime1">
              <a:rPr lang="en-US" smtClean="0"/>
              <a:t>7/10/2019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51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8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sp>
        <p:nvSpPr>
          <p:cNvPr id="4" name="Title Placeholder 1"/>
          <p:cNvSpPr>
            <a:spLocks noGrp="1"/>
          </p:cNvSpPr>
          <p:nvPr>
            <p:ph type="title"/>
          </p:nvPr>
        </p:nvSpPr>
        <p:spPr>
          <a:xfrm>
            <a:off x="398963" y="304801"/>
            <a:ext cx="8346073" cy="379759"/>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6"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chemeClr val="tx1"/>
                </a:solidFill>
                <a:latin typeface="Calibri"/>
              </a:rPr>
              <a:pPr>
                <a:defRPr/>
              </a:pPr>
              <a:t>‹#›</a:t>
            </a:fld>
            <a:endParaRPr lang="en-US" sz="638" dirty="0">
              <a:solidFill>
                <a:schemeClr val="tx1"/>
              </a:solidFill>
              <a:latin typeface="Calibri"/>
            </a:endParaRPr>
          </a:p>
        </p:txBody>
      </p:sp>
      <p:sp>
        <p:nvSpPr>
          <p:cNvPr id="10"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2017, Oracle and/or its affiliates. All rights reserved. |</a:t>
            </a:r>
          </a:p>
        </p:txBody>
      </p:sp>
    </p:spTree>
    <p:extLst>
      <p:ext uri="{BB962C8B-B14F-4D97-AF65-F5344CB8AC3E}">
        <p14:creationId xmlns:p14="http://schemas.microsoft.com/office/powerpoint/2010/main" val="3472181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sv-SE"/>
              <a:t>AMIS SIG Introduction Docker &amp; Kubernetes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211535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sv-SE"/>
              <a:t>AMIS SIG Introduction Docker &amp; Kubernetes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sv-SE"/>
              <a:t>AMIS SIG Introduction Docker &amp; Kubernetes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sv-SE"/>
              <a:t>AMIS SIG Introduction Docker &amp; Kubernetes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sv-SE"/>
              <a:t>AMIS SIG Introduction Docker &amp; Kubernetes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sv-SE" noProof="0"/>
              <a:t>AMIS SIG Introduction Docker &amp; Kubernetes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7.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sv-SE"/>
              <a:t>AMIS SIG Introduction Docker &amp; Kubernetes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5" r:id="rId16"/>
    <p:sldLayoutId id="2147483696"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89E7E1E4-7016-BC43-9255-636FECEB5D3D}" type="datetime1">
              <a:rPr lang="en-US" smtClean="0"/>
              <a:t>7/10/2019</a:t>
            </a:fld>
            <a:endParaRPr lang="en-US" dirty="0"/>
          </a:p>
        </p:txBody>
      </p:sp>
      <p:sp>
        <p:nvSpPr>
          <p:cNvPr id="5"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2018,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14077116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89E7E1E4-7016-BC43-9255-636FECEB5D3D}" type="datetime1">
              <a:rPr lang="en-US" smtClean="0"/>
              <a:t>7/10/2019</a:t>
            </a:fld>
            <a:endParaRPr lang="en-US"/>
          </a:p>
        </p:txBody>
      </p:sp>
      <p:sp>
        <p:nvSpPr>
          <p:cNvPr id="5" name="Footer Placeholder 4"/>
          <p:cNvSpPr>
            <a:spLocks noGrp="1"/>
          </p:cNvSpPr>
          <p:nvPr>
            <p:ph type="ftr" sz="quarter" idx="3"/>
          </p:nvPr>
        </p:nvSpPr>
        <p:spPr>
          <a:xfrm>
            <a:off x="6946643"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a:t>
            </a:r>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a:solidFill>
                  <a:schemeClr val="tx1"/>
                </a:solidFill>
              </a:rPr>
              <a:t>Copyright © 2018, Oracle and/or its affiliates. All rights reserved.</a:t>
            </a:r>
          </a:p>
        </p:txBody>
      </p:sp>
      <p:pic>
        <p:nvPicPr>
          <p:cNvPr id="16" name="Picture 15" descr="Oracle logo in white on red staging background" title="Oracle red badge logo"/>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51188464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5.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56.png"/><Relationship Id="rId4" Type="http://schemas.openxmlformats.org/officeDocument/2006/relationships/image" Target="../media/image55.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55.sv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55.sv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55.sv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helm/charts" TargetMode="Externa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hub.kubeapps.com/" TargetMode="External"/><Relationship Id="rId2" Type="http://schemas.openxmlformats.org/officeDocument/2006/relationships/hyperlink" Target="https://kubeapps.com/" TargetMode="Externa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operatorhub.io/"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www.openshift.com/learn/what-is-openshift" TargetMode="External"/><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gi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cloud.oracle.com/en_US/container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97.png"/><Relationship Id="rId5" Type="http://schemas.openxmlformats.org/officeDocument/2006/relationships/image" Target="../media/image7.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9.png"/><Relationship Id="rId7" Type="http://schemas.openxmlformats.org/officeDocument/2006/relationships/diagramQuickStyle" Target="../diagrams/quickStyle1.xml"/><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diagramLayout" Target="../diagrams/layout1.xml"/><Relationship Id="rId11" Type="http://schemas.openxmlformats.org/officeDocument/2006/relationships/image" Target="../media/image102.tiff"/><Relationship Id="rId5" Type="http://schemas.openxmlformats.org/officeDocument/2006/relationships/diagramData" Target="../diagrams/data1.xml"/><Relationship Id="rId10" Type="http://schemas.openxmlformats.org/officeDocument/2006/relationships/image" Target="../media/image101.tiff"/><Relationship Id="rId4" Type="http://schemas.openxmlformats.org/officeDocument/2006/relationships/image" Target="../media/image100.png"/><Relationship Id="rId9" Type="http://schemas.microsoft.com/office/2007/relationships/diagramDrawing" Target="../diagrams/drawing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technology.amis.nl/" TargetMode="External"/><Relationship Id="rId7"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Layout" Target="../slideLayouts/slideLayout12.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cloud.oracle.com/en_US/containers" TargetMode="Externa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nl-NL" sz="2400" dirty="0"/>
              <a:t>SIG </a:t>
            </a:r>
            <a:br>
              <a:rPr lang="nl-NL" sz="2400" dirty="0"/>
            </a:br>
            <a:r>
              <a:rPr lang="nl-NL" sz="2400" dirty="0"/>
              <a:t>Docker &amp; </a:t>
            </a:r>
            <a:r>
              <a:rPr lang="nl-NL" sz="2400" dirty="0" err="1"/>
              <a:t>Kubernetes</a:t>
            </a:r>
            <a:br>
              <a:rPr lang="nl-NL" sz="2400" dirty="0"/>
            </a:br>
            <a:br>
              <a:rPr lang="nl-NL" sz="2400" dirty="0"/>
            </a:br>
            <a:r>
              <a:rPr lang="nl-NL" sz="2400" dirty="0"/>
              <a:t>Part </a:t>
            </a:r>
            <a:r>
              <a:rPr lang="nl-NL" sz="2400" dirty="0" err="1"/>
              <a:t>Two</a:t>
            </a:r>
            <a:endParaRPr lang="nl-NL" sz="2400" dirty="0"/>
          </a:p>
        </p:txBody>
      </p:sp>
      <p:sp>
        <p:nvSpPr>
          <p:cNvPr id="4" name="Footer Placeholder 3"/>
          <p:cNvSpPr>
            <a:spLocks noGrp="1"/>
          </p:cNvSpPr>
          <p:nvPr>
            <p:ph type="ftr" sz="quarter" idx="4294967295"/>
          </p:nvPr>
        </p:nvSpPr>
        <p:spPr>
          <a:xfrm>
            <a:off x="5761038" y="5003800"/>
            <a:ext cx="3240087" cy="107950"/>
          </a:xfrm>
        </p:spPr>
        <p:txBody>
          <a:bodyPr/>
          <a:lstStyle/>
          <a:p>
            <a:r>
              <a:rPr lang="sv-SE"/>
              <a:t>AMIS SIG Introduction Docker &amp; Kubernetes</a:t>
            </a:r>
            <a:endParaRPr lang="nl-NL" dirty="0"/>
          </a:p>
        </p:txBody>
      </p:sp>
      <p:sp>
        <p:nvSpPr>
          <p:cNvPr id="2" name="Text Placeholder 1"/>
          <p:cNvSpPr>
            <a:spLocks noGrp="1"/>
          </p:cNvSpPr>
          <p:nvPr>
            <p:ph type="body" idx="14"/>
          </p:nvPr>
        </p:nvSpPr>
        <p:spPr/>
        <p:txBody>
          <a:bodyPr/>
          <a:lstStyle/>
          <a:p>
            <a:r>
              <a:rPr lang="nl-NL" sz="2800" dirty="0"/>
              <a:t>Automation</a:t>
            </a:r>
          </a:p>
          <a:p>
            <a:r>
              <a:rPr lang="nl-NL" sz="2800" dirty="0"/>
              <a:t>Run Time Flexibility</a:t>
            </a:r>
          </a:p>
          <a:p>
            <a:r>
              <a:rPr lang="nl-NL" sz="2800" dirty="0"/>
              <a:t>TCO</a:t>
            </a:r>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471148"/>
            <a:ext cx="2991268" cy="415498"/>
          </a:xfrm>
          <a:prstGeom prst="rect">
            <a:avLst/>
          </a:prstGeom>
          <a:noFill/>
        </p:spPr>
        <p:txBody>
          <a:bodyPr wrap="none" lIns="0" tIns="0" rIns="0" bIns="0" rtlCol="0">
            <a:spAutoFit/>
          </a:bodyPr>
          <a:lstStyle/>
          <a:p>
            <a:r>
              <a:rPr lang="nl-NL" dirty="0"/>
              <a:t>AMIS SIG – 15th </a:t>
            </a:r>
            <a:r>
              <a:rPr lang="nl-NL" dirty="0" err="1"/>
              <a:t>July</a:t>
            </a:r>
            <a:r>
              <a:rPr lang="nl-NL" dirty="0"/>
              <a:t> 2019</a:t>
            </a:r>
          </a:p>
          <a:p>
            <a:r>
              <a:rPr lang="nl-NL" dirty="0"/>
              <a:t>Eugène van der Voort &amp; Lucas Jellema</a:t>
            </a:r>
            <a:endParaRPr lang="en-NL" sz="1300" dirty="0" err="1"/>
          </a:p>
        </p:txBody>
      </p:sp>
      <p:pic>
        <p:nvPicPr>
          <p:cNvPr id="11" name="Picture 2" descr="http://www.arkena.com/assets/uploads/2014/06/homepage-docker-logo.png">
            <a:extLst>
              <a:ext uri="{FF2B5EF4-FFF2-40B4-BE49-F238E27FC236}">
                <a16:creationId xmlns:a16="http://schemas.microsoft.com/office/drawing/2014/main" id="{6FDCE599-4C63-4029-8833-5CFCA2C85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565" y="3427164"/>
            <a:ext cx="210072" cy="173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920E22A-9790-4608-B609-74BE5C6B00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015" y="3344330"/>
            <a:ext cx="380310" cy="339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http://www.arkena.com/assets/uploads/2014/06/homepage-docker-logo.png">
            <a:extLst>
              <a:ext uri="{FF2B5EF4-FFF2-40B4-BE49-F238E27FC236}">
                <a16:creationId xmlns:a16="http://schemas.microsoft.com/office/drawing/2014/main" id="{33B29C04-96C7-4D74-AEAF-843F8E8CC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58" y="3292140"/>
            <a:ext cx="606648" cy="502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blog.vtc.com/wp-content/uploads/2012/09/windows-mac-os-linux.jpg">
            <a:extLst>
              <a:ext uri="{FF2B5EF4-FFF2-40B4-BE49-F238E27FC236}">
                <a16:creationId xmlns:a16="http://schemas.microsoft.com/office/drawing/2014/main" id="{3C3CD516-8113-4356-9736-E227C901BAC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9065" t="50001" r="29121" b="-1"/>
          <a:stretch/>
        </p:blipFill>
        <p:spPr bwMode="auto">
          <a:xfrm>
            <a:off x="3186088" y="3217158"/>
            <a:ext cx="439353" cy="5079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bluedesk.nl/app/uploads/2015/04/Docker-Build-Ship-Run.jpg">
            <a:extLst>
              <a:ext uri="{FF2B5EF4-FFF2-40B4-BE49-F238E27FC236}">
                <a16:creationId xmlns:a16="http://schemas.microsoft.com/office/drawing/2014/main" id="{6A60052A-5A77-40DD-968F-D7E1A995BAC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2926120" y="3593520"/>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F4B90BE-F8BB-4177-8E6E-1CA6C52D19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682" y="2310713"/>
            <a:ext cx="1735262" cy="1549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descr="Related image">
            <a:extLst>
              <a:ext uri="{FF2B5EF4-FFF2-40B4-BE49-F238E27FC236}">
                <a16:creationId xmlns:a16="http://schemas.microsoft.com/office/drawing/2014/main" id="{7EB72235-161F-4C9B-944B-91DA9A2E13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8716" y="3074102"/>
            <a:ext cx="408091" cy="437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pbs.twimg.com/media/DLVg_ATV4AA9Sg0.jpg">
            <a:extLst>
              <a:ext uri="{FF2B5EF4-FFF2-40B4-BE49-F238E27FC236}">
                <a16:creationId xmlns:a16="http://schemas.microsoft.com/office/drawing/2014/main" id="{95162D1A-D29E-4368-8099-ADF8AF802A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3493" y="1968384"/>
            <a:ext cx="1665032" cy="12487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oracle logo">
            <a:extLst>
              <a:ext uri="{FF2B5EF4-FFF2-40B4-BE49-F238E27FC236}">
                <a16:creationId xmlns:a16="http://schemas.microsoft.com/office/drawing/2014/main" id="{CF3E2ACE-445D-4750-9CA1-E4847E4E3B27}"/>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41082" b="36417"/>
          <a:stretch/>
        </p:blipFill>
        <p:spPr bwMode="auto">
          <a:xfrm>
            <a:off x="3649252" y="3859787"/>
            <a:ext cx="1653610" cy="24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Down Arrow 19"/>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500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be 19"/>
          <p:cNvSpPr/>
          <p:nvPr/>
        </p:nvSpPr>
        <p:spPr>
          <a:xfrm>
            <a:off x="1070344" y="304709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ular Callout 23"/>
          <p:cNvSpPr/>
          <p:nvPr/>
        </p:nvSpPr>
        <p:spPr>
          <a:xfrm>
            <a:off x="334272" y="2261308"/>
            <a:ext cx="1218081" cy="453043"/>
          </a:xfrm>
          <a:prstGeom prst="wedgeRectCallout">
            <a:avLst>
              <a:gd name="adj1" fmla="val 22230"/>
              <a:gd name="adj2" fmla="val 126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 Map</a:t>
            </a:r>
            <a:endParaRPr lang="nl-NL" dirty="0"/>
          </a:p>
        </p:txBody>
      </p:sp>
      <p:sp>
        <p:nvSpPr>
          <p:cNvPr id="28" name="Rectangular Callout 27"/>
          <p:cNvSpPr/>
          <p:nvPr/>
        </p:nvSpPr>
        <p:spPr>
          <a:xfrm>
            <a:off x="6254968" y="2074939"/>
            <a:ext cx="1218081" cy="453043"/>
          </a:xfrm>
          <a:prstGeom prst="wedgeRectCallout">
            <a:avLst>
              <a:gd name="adj1" fmla="val -35381"/>
              <a:gd name="adj2" fmla="val 187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Configuration Map</a:t>
            </a:r>
            <a:endParaRPr lang="nl-NL" dirty="0"/>
          </a:p>
        </p:txBody>
      </p:sp>
      <p:sp>
        <p:nvSpPr>
          <p:cNvPr id="30" name="Cube 29"/>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888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11533" t="22168" r="12972" b="20488"/>
          <a:stretch/>
        </p:blipFill>
        <p:spPr bwMode="auto">
          <a:xfrm>
            <a:off x="1294308" y="3185585"/>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84" y="2951718"/>
            <a:ext cx="541190" cy="54119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Freeform 23"/>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5" name="Straight Arrow Connector 24"/>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Cube 26"/>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8" name="Cube 27"/>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Cube 28"/>
          <p:cNvSpPr/>
          <p:nvPr/>
        </p:nvSpPr>
        <p:spPr>
          <a:xfrm>
            <a:off x="7391365" y="3068709"/>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89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5" name="Cube 24"/>
          <p:cNvSpPr/>
          <p:nvPr/>
        </p:nvSpPr>
        <p:spPr>
          <a:xfrm>
            <a:off x="1134369" y="3556653"/>
            <a:ext cx="1545265" cy="1353879"/>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77" y="4275556"/>
            <a:ext cx="541190" cy="5411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83207" y="279045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reeform 2"/>
          <p:cNvSpPr/>
          <p:nvPr/>
        </p:nvSpPr>
        <p:spPr>
          <a:xfrm>
            <a:off x="2913321" y="964019"/>
            <a:ext cx="3912781" cy="2327978"/>
          </a:xfrm>
          <a:custGeom>
            <a:avLst/>
            <a:gdLst>
              <a:gd name="connsiteX0" fmla="*/ 0 w 3912781"/>
              <a:gd name="connsiteY0" fmla="*/ 0 h 2327978"/>
              <a:gd name="connsiteX1" fmla="*/ 120502 w 3912781"/>
              <a:gd name="connsiteY1" fmla="*/ 1786269 h 2327978"/>
              <a:gd name="connsiteX2" fmla="*/ 673395 w 3912781"/>
              <a:gd name="connsiteY2" fmla="*/ 2324986 h 2327978"/>
              <a:gd name="connsiteX3" fmla="*/ 2977116 w 3912781"/>
              <a:gd name="connsiteY3" fmla="*/ 2006009 h 2327978"/>
              <a:gd name="connsiteX4" fmla="*/ 3912781 w 3912781"/>
              <a:gd name="connsiteY4" fmla="*/ 2055628 h 232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781" h="2327978">
                <a:moveTo>
                  <a:pt x="0" y="0"/>
                </a:moveTo>
                <a:cubicBezTo>
                  <a:pt x="4135" y="699385"/>
                  <a:pt x="8270" y="1398771"/>
                  <a:pt x="120502" y="1786269"/>
                </a:cubicBezTo>
                <a:cubicBezTo>
                  <a:pt x="232734" y="2173767"/>
                  <a:pt x="197293" y="2288363"/>
                  <a:pt x="673395" y="2324986"/>
                </a:cubicBezTo>
                <a:cubicBezTo>
                  <a:pt x="1149497" y="2361609"/>
                  <a:pt x="2437218" y="2050902"/>
                  <a:pt x="2977116" y="2006009"/>
                </a:cubicBezTo>
                <a:cubicBezTo>
                  <a:pt x="3517014" y="1961116"/>
                  <a:pt x="3714897" y="2008372"/>
                  <a:pt x="3912781" y="20556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ube 30"/>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2" name="Cube 31"/>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Cube 32"/>
          <p:cNvSpPr/>
          <p:nvPr/>
        </p:nvSpPr>
        <p:spPr>
          <a:xfrm>
            <a:off x="7453598" y="3231681"/>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Cube 33"/>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Cube 34"/>
          <p:cNvSpPr/>
          <p:nvPr/>
        </p:nvSpPr>
        <p:spPr>
          <a:xfrm>
            <a:off x="7445488" y="2831743"/>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Down Arrow 28"/>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754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xit" presetSubtype="0" fill="hold" nodeType="with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500"/>
                            </p:stCondLst>
                            <p:childTnLst>
                              <p:par>
                                <p:cTn id="36" presetID="1" presetClass="exit"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5" grpId="1" animBg="1"/>
      <p:bldP spid="22" grpId="0" animBg="1"/>
      <p:bldP spid="12" grpId="0" animBg="1"/>
      <p:bldP spid="3" grpId="0" animBg="1"/>
      <p:bldP spid="30"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Down Arrow 17"/>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837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250539" y="903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5863057" y="878275"/>
            <a:ext cx="466884" cy="1797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4"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759614" y="318240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7372132" y="3139629"/>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16431" y="2747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428949" y="270504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4162909"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4775427" y="3291755"/>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29327" y="226962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4441845" y="222685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sp>
        <p:nvSpPr>
          <p:cNvPr id="35" name="Down Arrow 34"/>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717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5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32"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pic>
        <p:nvPicPr>
          <p:cNvPr id="6"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141139" y="701513"/>
            <a:ext cx="6469029" cy="423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3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F70B-4DB9-4374-8D98-5F00B74887C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1DC01FB-5AC6-467E-A557-FB0CDCC70C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3D3EDA-093E-4656-B59E-D0FC47FE278F}"/>
              </a:ext>
            </a:extLst>
          </p:cNvPr>
          <p:cNvSpPr>
            <a:spLocks noGrp="1"/>
          </p:cNvSpPr>
          <p:nvPr>
            <p:ph type="ftr" sz="quarter" idx="11"/>
          </p:nvPr>
        </p:nvSpPr>
        <p:spPr/>
        <p:txBody>
          <a:bodyPr/>
          <a:lstStyle/>
          <a:p>
            <a:r>
              <a:rPr lang="sv-SE"/>
              <a:t>AMIS SIG Introduction Docker &amp; Kubernetes</a:t>
            </a:r>
            <a:endParaRPr lang="nl-NL"/>
          </a:p>
        </p:txBody>
      </p:sp>
      <p:pic>
        <p:nvPicPr>
          <p:cNvPr id="6" name="Picture 5">
            <a:extLst>
              <a:ext uri="{FF2B5EF4-FFF2-40B4-BE49-F238E27FC236}">
                <a16:creationId xmlns:a16="http://schemas.microsoft.com/office/drawing/2014/main" id="{DF054125-91B1-46A4-9892-9FB32CF99824}"/>
              </a:ext>
            </a:extLst>
          </p:cNvPr>
          <p:cNvPicPr>
            <a:picLocks noChangeAspect="1"/>
          </p:cNvPicPr>
          <p:nvPr/>
        </p:nvPicPr>
        <p:blipFill>
          <a:blip r:embed="rId2"/>
          <a:stretch>
            <a:fillRect/>
          </a:stretch>
        </p:blipFill>
        <p:spPr>
          <a:xfrm>
            <a:off x="719999" y="293612"/>
            <a:ext cx="6941470" cy="4422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49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Kubernetes</a:t>
            </a:r>
            <a:endParaRPr lang="nl-NL" dirty="0"/>
          </a:p>
        </p:txBody>
      </p:sp>
      <p:sp>
        <p:nvSpPr>
          <p:cNvPr id="3" name="Content Placeholder 2"/>
          <p:cNvSpPr>
            <a:spLocks noGrp="1"/>
          </p:cNvSpPr>
          <p:nvPr>
            <p:ph idx="1"/>
          </p:nvPr>
        </p:nvSpPr>
        <p:spPr/>
        <p:txBody>
          <a:bodyPr/>
          <a:lstStyle/>
          <a:p>
            <a:r>
              <a:rPr lang="en-US" dirty="0"/>
              <a:t>Distributed Container Run Time Management platform</a:t>
            </a:r>
          </a:p>
          <a:p>
            <a:pPr lvl="1"/>
            <a:r>
              <a:rPr lang="en-US" dirty="0"/>
              <a:t>Based on Google’s Borg system (in use at Google for over a decade)</a:t>
            </a:r>
          </a:p>
          <a:p>
            <a:r>
              <a:rPr lang="en-US" dirty="0"/>
              <a:t>Initial announcement: 2014</a:t>
            </a:r>
          </a:p>
          <a:p>
            <a:r>
              <a:rPr lang="en-US" dirty="0"/>
              <a:t>Kubernetes v1.0 was released on July 21, </a:t>
            </a:r>
            <a:r>
              <a:rPr lang="en-US" b="1" dirty="0"/>
              <a:t>2015</a:t>
            </a:r>
          </a:p>
          <a:p>
            <a:r>
              <a:rPr lang="en-US" dirty="0"/>
              <a:t>A Kubernetes cluster typically spans </a:t>
            </a:r>
            <a:r>
              <a:rPr lang="en-US" b="1" dirty="0"/>
              <a:t>multiple compute nodes</a:t>
            </a:r>
          </a:p>
          <a:p>
            <a:pPr lvl="1"/>
            <a:r>
              <a:rPr lang="en-US" dirty="0"/>
              <a:t>Either in the cloud, on premises, on a single machine (</a:t>
            </a:r>
            <a:r>
              <a:rPr lang="en-US" dirty="0" err="1"/>
              <a:t>minikube</a:t>
            </a:r>
            <a:r>
              <a:rPr lang="en-US" dirty="0"/>
              <a:t>) or hybrid</a:t>
            </a:r>
          </a:p>
          <a:p>
            <a:r>
              <a:rPr lang="en-US" dirty="0"/>
              <a:t>K8S manages </a:t>
            </a:r>
            <a:r>
              <a:rPr lang="en-US" b="1" dirty="0"/>
              <a:t>Pods in which containers</a:t>
            </a:r>
            <a:r>
              <a:rPr lang="en-US" dirty="0"/>
              <a:t> are running</a:t>
            </a:r>
          </a:p>
          <a:p>
            <a:pPr lvl="1"/>
            <a:r>
              <a:rPr lang="en-US" dirty="0"/>
              <a:t>K8S schedules Pods on one or more nodes</a:t>
            </a:r>
          </a:p>
          <a:p>
            <a:pPr lvl="1"/>
            <a:r>
              <a:rPr lang="en-US" dirty="0"/>
              <a:t>Docker can be the container runtime; other engines are supported as well, such as </a:t>
            </a:r>
            <a:r>
              <a:rPr lang="en-US" i="1" dirty="0" err="1"/>
              <a:t>rkt</a:t>
            </a:r>
            <a:r>
              <a:rPr lang="en-US" dirty="0"/>
              <a:t> and </a:t>
            </a:r>
            <a:r>
              <a:rPr lang="en-US" i="1" dirty="0" err="1"/>
              <a:t>containerd</a:t>
            </a:r>
            <a:endParaRPr lang="en-US" i="1" dirty="0"/>
          </a:p>
          <a:p>
            <a:r>
              <a:rPr lang="en-US" dirty="0"/>
              <a:t>K8S handles </a:t>
            </a:r>
            <a:r>
              <a:rPr lang="en-US" b="1" dirty="0"/>
              <a:t>network traffic</a:t>
            </a:r>
            <a:r>
              <a:rPr lang="en-US" dirty="0"/>
              <a:t> to, between and from Pods</a:t>
            </a:r>
          </a:p>
          <a:p>
            <a:r>
              <a:rPr lang="en-US" dirty="0"/>
              <a:t>The </a:t>
            </a:r>
            <a:r>
              <a:rPr lang="en-US" b="1" i="1" dirty="0" err="1"/>
              <a:t>kubectl</a:t>
            </a:r>
            <a:r>
              <a:rPr lang="en-US" b="1" dirty="0"/>
              <a:t> </a:t>
            </a:r>
            <a:r>
              <a:rPr lang="en-US" dirty="0"/>
              <a:t>command line interface is used for most management activities</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Tree>
    <p:extLst>
      <p:ext uri="{BB962C8B-B14F-4D97-AF65-F5344CB8AC3E}">
        <p14:creationId xmlns:p14="http://schemas.microsoft.com/office/powerpoint/2010/main" val="1512010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&amp; Vendor Neutral</a:t>
            </a:r>
            <a:endParaRPr lang="nl-NL" dirty="0"/>
          </a:p>
        </p:txBody>
      </p:sp>
      <p:sp>
        <p:nvSpPr>
          <p:cNvPr id="3" name="Content Placeholder 2"/>
          <p:cNvSpPr>
            <a:spLocks noGrp="1"/>
          </p:cNvSpPr>
          <p:nvPr>
            <p:ph idx="1"/>
          </p:nvPr>
        </p:nvSpPr>
        <p:spPr>
          <a:xfrm>
            <a:off x="720003" y="936000"/>
            <a:ext cx="7649297" cy="3780000"/>
          </a:xfrm>
        </p:spPr>
        <p:txBody>
          <a:bodyPr/>
          <a:lstStyle/>
          <a:p>
            <a:r>
              <a:rPr lang="en-US" dirty="0"/>
              <a:t>Cloud Native Computing Foundation  - CNCF</a:t>
            </a:r>
          </a:p>
          <a:p>
            <a:pPr lvl="1"/>
            <a:r>
              <a:rPr lang="en-US" dirty="0"/>
              <a:t>All major – and not so major – vendors are member</a:t>
            </a:r>
          </a:p>
          <a:p>
            <a:r>
              <a:rPr lang="en-US" dirty="0"/>
              <a:t>Cloud Native: container packaged, dynamically managed, </a:t>
            </a:r>
            <a:r>
              <a:rPr lang="en-US" dirty="0" err="1"/>
              <a:t>microservices</a:t>
            </a:r>
            <a:r>
              <a:rPr lang="en-US" dirty="0"/>
              <a:t> oriented </a:t>
            </a:r>
          </a:p>
          <a:p>
            <a:r>
              <a:rPr lang="en-US" dirty="0"/>
              <a:t>Open technology for running container based workloads in a cross cloud vendor neutral way</a:t>
            </a:r>
          </a:p>
          <a:p>
            <a:endParaRPr lang="en-US" dirty="0"/>
          </a:p>
          <a:p>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pic>
        <p:nvPicPr>
          <p:cNvPr id="6" name="Picture 5"/>
          <p:cNvPicPr>
            <a:picLocks noChangeAspect="1"/>
          </p:cNvPicPr>
          <p:nvPr/>
        </p:nvPicPr>
        <p:blipFill>
          <a:blip r:embed="rId3"/>
          <a:stretch>
            <a:fillRect/>
          </a:stretch>
        </p:blipFill>
        <p:spPr>
          <a:xfrm>
            <a:off x="1749005" y="2183911"/>
            <a:ext cx="6310397" cy="2294241"/>
          </a:xfrm>
          <a:prstGeom prst="rect">
            <a:avLst/>
          </a:prstGeom>
        </p:spPr>
      </p:pic>
      <p:pic>
        <p:nvPicPr>
          <p:cNvPr id="7" name="Picture 6"/>
          <p:cNvPicPr>
            <a:picLocks noChangeAspect="1"/>
          </p:cNvPicPr>
          <p:nvPr/>
        </p:nvPicPr>
        <p:blipFill>
          <a:blip r:embed="rId4"/>
          <a:stretch>
            <a:fillRect/>
          </a:stretch>
        </p:blipFill>
        <p:spPr>
          <a:xfrm>
            <a:off x="6165129" y="198277"/>
            <a:ext cx="2793655" cy="794432"/>
          </a:xfrm>
          <a:prstGeom prst="rect">
            <a:avLst/>
          </a:prstGeom>
        </p:spPr>
      </p:pic>
    </p:spTree>
    <p:extLst>
      <p:ext uri="{BB962C8B-B14F-4D97-AF65-F5344CB8AC3E}">
        <p14:creationId xmlns:p14="http://schemas.microsoft.com/office/powerpoint/2010/main" val="225061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D766-43E5-4302-87EC-100500B8FEF2}"/>
              </a:ext>
            </a:extLst>
          </p:cNvPr>
          <p:cNvSpPr>
            <a:spLocks noGrp="1"/>
          </p:cNvSpPr>
          <p:nvPr>
            <p:ph type="title"/>
          </p:nvPr>
        </p:nvSpPr>
        <p:spPr/>
        <p:txBody>
          <a:bodyPr/>
          <a:lstStyle/>
          <a:p>
            <a:r>
              <a:rPr lang="nl-NL" dirty="0" err="1"/>
              <a:t>Overview</a:t>
            </a:r>
            <a:endParaRPr lang="en-NL" dirty="0"/>
          </a:p>
        </p:txBody>
      </p:sp>
      <p:sp>
        <p:nvSpPr>
          <p:cNvPr id="3" name="Content Placeholder 2">
            <a:extLst>
              <a:ext uri="{FF2B5EF4-FFF2-40B4-BE49-F238E27FC236}">
                <a16:creationId xmlns:a16="http://schemas.microsoft.com/office/drawing/2014/main" id="{057FCCB6-277D-41FB-A0BD-7C543BAC881E}"/>
              </a:ext>
            </a:extLst>
          </p:cNvPr>
          <p:cNvSpPr>
            <a:spLocks noGrp="1"/>
          </p:cNvSpPr>
          <p:nvPr>
            <p:ph idx="1"/>
          </p:nvPr>
        </p:nvSpPr>
        <p:spPr>
          <a:xfrm>
            <a:off x="720003" y="936000"/>
            <a:ext cx="7010194" cy="3780000"/>
          </a:xfrm>
        </p:spPr>
        <p:txBody>
          <a:bodyPr/>
          <a:lstStyle/>
          <a:p>
            <a:r>
              <a:rPr lang="nl-NL" dirty="0">
                <a:solidFill>
                  <a:schemeClr val="bg1">
                    <a:lumMod val="50000"/>
                  </a:schemeClr>
                </a:solidFill>
              </a:rPr>
              <a:t>Scope, Context, </a:t>
            </a:r>
            <a:r>
              <a:rPr lang="nl-NL" dirty="0" err="1">
                <a:solidFill>
                  <a:schemeClr val="bg1">
                    <a:lumMod val="50000"/>
                  </a:schemeClr>
                </a:solidFill>
              </a:rPr>
              <a:t>Objectives</a:t>
            </a:r>
            <a:endParaRPr lang="nl-NL" dirty="0">
              <a:solidFill>
                <a:schemeClr val="bg1">
                  <a:lumMod val="50000"/>
                </a:schemeClr>
              </a:solidFill>
            </a:endParaRPr>
          </a:p>
          <a:p>
            <a:r>
              <a:rPr lang="nl-NL" dirty="0" err="1">
                <a:solidFill>
                  <a:schemeClr val="bg1">
                    <a:lumMod val="50000"/>
                  </a:schemeClr>
                </a:solidFill>
              </a:rPr>
              <a:t>Introducing</a:t>
            </a:r>
            <a:r>
              <a:rPr lang="nl-NL" dirty="0">
                <a:solidFill>
                  <a:schemeClr val="bg1">
                    <a:lumMod val="50000"/>
                  </a:schemeClr>
                </a:solidFill>
              </a:rPr>
              <a:t> Docker Containers  (</a:t>
            </a:r>
            <a:r>
              <a:rPr lang="nl-NL" dirty="0" err="1">
                <a:solidFill>
                  <a:schemeClr val="bg1">
                    <a:lumMod val="50000"/>
                  </a:schemeClr>
                </a:solidFill>
              </a:rPr>
              <a:t>aka</a:t>
            </a:r>
            <a:r>
              <a:rPr lang="nl-NL" dirty="0">
                <a:solidFill>
                  <a:schemeClr val="bg1">
                    <a:lumMod val="50000"/>
                  </a:schemeClr>
                </a:solidFill>
              </a:rPr>
              <a:t> VM++)</a:t>
            </a:r>
          </a:p>
          <a:p>
            <a:pPr lvl="1"/>
            <a:r>
              <a:rPr lang="nl-NL" dirty="0">
                <a:solidFill>
                  <a:schemeClr val="bg1">
                    <a:lumMod val="50000"/>
                  </a:schemeClr>
                </a:solidFill>
              </a:rPr>
              <a:t>Light </a:t>
            </a:r>
            <a:r>
              <a:rPr lang="nl-NL" dirty="0" err="1">
                <a:solidFill>
                  <a:schemeClr val="bg1">
                    <a:lumMod val="50000"/>
                  </a:schemeClr>
                </a:solidFill>
              </a:rPr>
              <a:t>weight</a:t>
            </a:r>
            <a:r>
              <a:rPr lang="nl-NL" dirty="0">
                <a:solidFill>
                  <a:schemeClr val="bg1">
                    <a:lumMod val="50000"/>
                  </a:schemeClr>
                </a:solidFill>
              </a:rPr>
              <a:t>, </a:t>
            </a:r>
            <a:r>
              <a:rPr lang="nl-NL" dirty="0" err="1">
                <a:solidFill>
                  <a:schemeClr val="bg1">
                    <a:lumMod val="50000"/>
                  </a:schemeClr>
                </a:solidFill>
              </a:rPr>
              <a:t>quick</a:t>
            </a:r>
            <a:r>
              <a:rPr lang="nl-NL" dirty="0">
                <a:solidFill>
                  <a:schemeClr val="bg1">
                    <a:lumMod val="50000"/>
                  </a:schemeClr>
                </a:solidFill>
              </a:rPr>
              <a:t> start, </a:t>
            </a:r>
            <a:r>
              <a:rPr lang="nl-NL" dirty="0" err="1">
                <a:solidFill>
                  <a:schemeClr val="bg1">
                    <a:lumMod val="50000"/>
                  </a:schemeClr>
                </a:solidFill>
              </a:rPr>
              <a:t>standardize</a:t>
            </a:r>
            <a:r>
              <a:rPr lang="nl-NL" dirty="0">
                <a:solidFill>
                  <a:schemeClr val="bg1">
                    <a:lumMod val="50000"/>
                  </a:schemeClr>
                </a:solidFill>
              </a:rPr>
              <a:t>, </a:t>
            </a:r>
            <a:r>
              <a:rPr lang="nl-NL" dirty="0" err="1">
                <a:solidFill>
                  <a:schemeClr val="bg1">
                    <a:lumMod val="50000"/>
                  </a:schemeClr>
                </a:solidFill>
              </a:rPr>
              <a:t>distribute</a:t>
            </a:r>
            <a:r>
              <a:rPr lang="nl-NL" dirty="0">
                <a:solidFill>
                  <a:schemeClr val="bg1">
                    <a:lumMod val="50000"/>
                  </a:schemeClr>
                </a:solidFill>
              </a:rPr>
              <a:t>, </a:t>
            </a:r>
            <a:r>
              <a:rPr lang="nl-NL" dirty="0" err="1">
                <a:solidFill>
                  <a:schemeClr val="bg1">
                    <a:lumMod val="50000"/>
                  </a:schemeClr>
                </a:solidFill>
              </a:rPr>
              <a:t>automate</a:t>
            </a:r>
            <a:r>
              <a:rPr lang="nl-NL" dirty="0">
                <a:solidFill>
                  <a:schemeClr val="bg1">
                    <a:lumMod val="50000"/>
                  </a:schemeClr>
                </a:solidFill>
              </a:rPr>
              <a:t>, </a:t>
            </a:r>
            <a:r>
              <a:rPr lang="nl-NL" dirty="0" err="1">
                <a:solidFill>
                  <a:schemeClr val="bg1">
                    <a:lumMod val="50000"/>
                  </a:schemeClr>
                </a:solidFill>
              </a:rPr>
              <a:t>encapsulate</a:t>
            </a:r>
            <a:endParaRPr lang="nl-NL" dirty="0">
              <a:solidFill>
                <a:schemeClr val="bg1">
                  <a:lumMod val="50000"/>
                </a:schemeClr>
              </a:solidFill>
            </a:endParaRPr>
          </a:p>
          <a:p>
            <a:pPr lvl="1"/>
            <a:r>
              <a:rPr lang="nl-NL" dirty="0">
                <a:solidFill>
                  <a:schemeClr val="bg1">
                    <a:lumMod val="50000"/>
                  </a:schemeClr>
                </a:solidFill>
              </a:rPr>
              <a:t>Demo</a:t>
            </a:r>
          </a:p>
          <a:p>
            <a:r>
              <a:rPr lang="nl-NL" dirty="0">
                <a:solidFill>
                  <a:schemeClr val="bg1">
                    <a:lumMod val="50000"/>
                  </a:schemeClr>
                </a:solidFill>
              </a:rPr>
              <a:t>Oracle </a:t>
            </a:r>
            <a:r>
              <a:rPr lang="nl-NL" dirty="0" err="1">
                <a:solidFill>
                  <a:schemeClr val="bg1">
                    <a:lumMod val="50000"/>
                  </a:schemeClr>
                </a:solidFill>
              </a:rPr>
              <a:t>and</a:t>
            </a:r>
            <a:r>
              <a:rPr lang="nl-NL" dirty="0">
                <a:solidFill>
                  <a:schemeClr val="bg1">
                    <a:lumMod val="50000"/>
                  </a:schemeClr>
                </a:solidFill>
              </a:rPr>
              <a:t> Docker</a:t>
            </a:r>
          </a:p>
          <a:p>
            <a:pPr lvl="1"/>
            <a:r>
              <a:rPr lang="nl-NL" dirty="0">
                <a:solidFill>
                  <a:schemeClr val="bg1">
                    <a:lumMod val="50000"/>
                  </a:schemeClr>
                </a:solidFill>
              </a:rPr>
              <a:t>Oracle </a:t>
            </a:r>
            <a:r>
              <a:rPr lang="nl-NL" dirty="0" err="1">
                <a:solidFill>
                  <a:schemeClr val="bg1">
                    <a:lumMod val="50000"/>
                  </a:schemeClr>
                </a:solidFill>
              </a:rPr>
              <a:t>products</a:t>
            </a:r>
            <a:r>
              <a:rPr lang="nl-NL" dirty="0">
                <a:solidFill>
                  <a:schemeClr val="bg1">
                    <a:lumMod val="50000"/>
                  </a:schemeClr>
                </a:solidFill>
              </a:rPr>
              <a:t> running on Docker &amp; Oracle services </a:t>
            </a:r>
            <a:r>
              <a:rPr lang="nl-NL" dirty="0" err="1">
                <a:solidFill>
                  <a:schemeClr val="bg1">
                    <a:lumMod val="50000"/>
                  </a:schemeClr>
                </a:solidFill>
              </a:rPr>
              <a:t>around</a:t>
            </a:r>
            <a:r>
              <a:rPr lang="nl-NL" dirty="0">
                <a:solidFill>
                  <a:schemeClr val="bg1">
                    <a:lumMod val="50000"/>
                  </a:schemeClr>
                </a:solidFill>
              </a:rPr>
              <a:t> Docker</a:t>
            </a:r>
          </a:p>
          <a:p>
            <a:r>
              <a:rPr lang="nl-NL" dirty="0"/>
              <a:t>The search for a container management platform – </a:t>
            </a:r>
            <a:r>
              <a:rPr lang="nl-NL" dirty="0" err="1"/>
              <a:t>to</a:t>
            </a:r>
            <a:r>
              <a:rPr lang="nl-NL" dirty="0"/>
              <a:t> do for containers </a:t>
            </a:r>
            <a:r>
              <a:rPr lang="nl-NL" dirty="0" err="1"/>
              <a:t>what</a:t>
            </a:r>
            <a:r>
              <a:rPr lang="nl-NL" dirty="0"/>
              <a:t> </a:t>
            </a:r>
            <a:r>
              <a:rPr lang="nl-NL" dirty="0" err="1"/>
              <a:t>application</a:t>
            </a:r>
            <a:r>
              <a:rPr lang="nl-NL" dirty="0"/>
              <a:t> servers do for Java Enterprise Applications (</a:t>
            </a:r>
            <a:r>
              <a:rPr lang="nl-NL" dirty="0" err="1"/>
              <a:t>and</a:t>
            </a:r>
            <a:r>
              <a:rPr lang="nl-NL" dirty="0"/>
              <a:t> more)</a:t>
            </a:r>
          </a:p>
          <a:p>
            <a:pPr lvl="1"/>
            <a:r>
              <a:rPr lang="nl-NL" dirty="0" err="1"/>
              <a:t>Introducing</a:t>
            </a:r>
            <a:r>
              <a:rPr lang="nl-NL" dirty="0"/>
              <a:t>: </a:t>
            </a:r>
            <a:r>
              <a:rPr lang="nl-NL" dirty="0" err="1"/>
              <a:t>Kubernetes</a:t>
            </a:r>
            <a:endParaRPr lang="nl-NL" dirty="0"/>
          </a:p>
          <a:p>
            <a:pPr lvl="1"/>
            <a:r>
              <a:rPr lang="nl-NL" dirty="0"/>
              <a:t>Demo</a:t>
            </a:r>
          </a:p>
          <a:p>
            <a:pPr lvl="1"/>
            <a:r>
              <a:rPr lang="nl-NL" dirty="0" err="1"/>
              <a:t>Ecosystem</a:t>
            </a:r>
            <a:r>
              <a:rPr lang="nl-NL" dirty="0"/>
              <a:t> (CNCF), Resources, </a:t>
            </a:r>
            <a:r>
              <a:rPr lang="nl-NL" dirty="0" err="1"/>
              <a:t>Tooling</a:t>
            </a:r>
            <a:r>
              <a:rPr lang="nl-NL" dirty="0"/>
              <a:t>, </a:t>
            </a:r>
            <a:r>
              <a:rPr lang="nl-NL" dirty="0" err="1"/>
              <a:t>Roadmap</a:t>
            </a:r>
            <a:endParaRPr lang="nl-NL" dirty="0"/>
          </a:p>
          <a:p>
            <a:r>
              <a:rPr lang="nl-NL" dirty="0"/>
              <a:t>Oracle </a:t>
            </a:r>
            <a:r>
              <a:rPr lang="nl-NL" dirty="0" err="1"/>
              <a:t>and</a:t>
            </a:r>
            <a:r>
              <a:rPr lang="nl-NL" dirty="0"/>
              <a:t> </a:t>
            </a:r>
            <a:r>
              <a:rPr lang="nl-NL" dirty="0" err="1"/>
              <a:t>Kubernetes</a:t>
            </a:r>
            <a:endParaRPr lang="nl-NL" dirty="0"/>
          </a:p>
          <a:p>
            <a:r>
              <a:rPr lang="nl-NL" dirty="0"/>
              <a:t>Workshop</a:t>
            </a:r>
            <a:endParaRPr lang="en-NL" dirty="0"/>
          </a:p>
        </p:txBody>
      </p:sp>
      <p:sp>
        <p:nvSpPr>
          <p:cNvPr id="4" name="Footer Placeholder 3">
            <a:extLst>
              <a:ext uri="{FF2B5EF4-FFF2-40B4-BE49-F238E27FC236}">
                <a16:creationId xmlns:a16="http://schemas.microsoft.com/office/drawing/2014/main" id="{C97E906A-A62A-4920-8574-1020D1706093}"/>
              </a:ext>
            </a:extLst>
          </p:cNvPr>
          <p:cNvSpPr>
            <a:spLocks noGrp="1"/>
          </p:cNvSpPr>
          <p:nvPr>
            <p:ph type="ftr" sz="quarter" idx="11"/>
          </p:nvPr>
        </p:nvSpPr>
        <p:spPr/>
        <p:txBody>
          <a:bodyPr/>
          <a:lstStyle/>
          <a:p>
            <a:r>
              <a:rPr lang="sv-SE"/>
              <a:t>AMIS SIG Introduction Docker &amp; Kubernetes</a:t>
            </a:r>
            <a:endParaRPr lang="nl-NL"/>
          </a:p>
        </p:txBody>
      </p:sp>
      <p:pic>
        <p:nvPicPr>
          <p:cNvPr id="5" name="Picture 2" descr="http://www.arkena.com/assets/uploads/2014/06/homepage-docker-logo.png">
            <a:extLst>
              <a:ext uri="{FF2B5EF4-FFF2-40B4-BE49-F238E27FC236}">
                <a16:creationId xmlns:a16="http://schemas.microsoft.com/office/drawing/2014/main" id="{E1FC4483-D47E-4BDB-9226-0C20E04DB5D1}"/>
              </a:ext>
            </a:extLst>
          </p:cNvPr>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57687" y="1272639"/>
            <a:ext cx="475756" cy="393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EACD69-43A8-4F84-BF16-D0D247D85E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78" y="2934341"/>
            <a:ext cx="546975" cy="48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ttp://blog.vtc.com/wp-content/uploads/2012/09/windows-mac-os-linux.jpg">
            <a:extLst>
              <a:ext uri="{FF2B5EF4-FFF2-40B4-BE49-F238E27FC236}">
                <a16:creationId xmlns:a16="http://schemas.microsoft.com/office/drawing/2014/main" id="{23A6AFB5-202E-4134-8B21-32B3728A3375}"/>
              </a:ext>
            </a:extLst>
          </p:cNvPr>
          <p:cNvPicPr>
            <a:picLocks noChangeAspect="1" noChangeArrowheads="1"/>
          </p:cNvPicPr>
          <p:nvPr/>
        </p:nvPicPr>
        <p:blipFill rotWithShape="1">
          <a:blip r:embed="rId4">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l="29065" t="50001" r="29121" b="-1"/>
          <a:stretch/>
        </p:blipFill>
        <p:spPr bwMode="auto">
          <a:xfrm>
            <a:off x="261011" y="961485"/>
            <a:ext cx="269108" cy="3111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oracle logo">
            <a:extLst>
              <a:ext uri="{FF2B5EF4-FFF2-40B4-BE49-F238E27FC236}">
                <a16:creationId xmlns:a16="http://schemas.microsoft.com/office/drawing/2014/main" id="{074F52AC-87C4-42AA-BBC0-BA00DE68070E}"/>
              </a:ext>
            </a:extLst>
          </p:cNvPr>
          <p:cNvPicPr>
            <a:picLocks noChangeAspect="1" noChangeArrowheads="1"/>
          </p:cNvPicPr>
          <p:nvPr/>
        </p:nvPicPr>
        <p:blipFill rotWithShape="1">
          <a:blip r:embed="rId5">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t="41082" b="36417"/>
          <a:stretch/>
        </p:blipFill>
        <p:spPr bwMode="auto">
          <a:xfrm>
            <a:off x="88936" y="2117205"/>
            <a:ext cx="613259" cy="91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oracle logo">
            <a:extLst>
              <a:ext uri="{FF2B5EF4-FFF2-40B4-BE49-F238E27FC236}">
                <a16:creationId xmlns:a16="http://schemas.microsoft.com/office/drawing/2014/main" id="{5C80AE2F-5C6A-4834-9919-C18409F809E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1082" b="36417"/>
          <a:stretch/>
        </p:blipFill>
        <p:spPr bwMode="auto">
          <a:xfrm>
            <a:off x="88936" y="4055855"/>
            <a:ext cx="613259" cy="9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91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ctrTitle"/>
          </p:nvPr>
        </p:nvSpPr>
        <p:spPr/>
        <p:txBody>
          <a:bodyPr/>
          <a:lstStyle/>
          <a:p>
            <a:r>
              <a:rPr lang="en-US" dirty="0"/>
              <a:t>Kubernetes</a:t>
            </a:r>
            <a:endParaRPr lang="nl-NL" dirty="0"/>
          </a:p>
        </p:txBody>
      </p:sp>
      <p:sp>
        <p:nvSpPr>
          <p:cNvPr id="4" name="Text Placeholder 3"/>
          <p:cNvSpPr>
            <a:spLocks noGrp="1"/>
          </p:cNvSpPr>
          <p:nvPr>
            <p:ph type="body" idx="14"/>
          </p:nvPr>
        </p:nvSpPr>
        <p:spPr>
          <a:xfrm>
            <a:off x="719998" y="1080000"/>
            <a:ext cx="4562216" cy="1512000"/>
          </a:xfrm>
        </p:spPr>
        <p:txBody>
          <a:bodyPr/>
          <a:lstStyle/>
          <a:p>
            <a:r>
              <a:rPr lang="en-US" dirty="0"/>
              <a:t>The application and microservices runtime platform of tomorrow </a:t>
            </a:r>
            <a:endParaRPr lang="nl-NL" dirty="0"/>
          </a:p>
        </p:txBody>
      </p:sp>
    </p:spTree>
    <p:extLst>
      <p:ext uri="{BB962C8B-B14F-4D97-AF65-F5344CB8AC3E}">
        <p14:creationId xmlns:p14="http://schemas.microsoft.com/office/powerpoint/2010/main" val="17498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9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a:extLst>
              <a:ext uri="{FF2B5EF4-FFF2-40B4-BE49-F238E27FC236}">
                <a16:creationId xmlns:a16="http://schemas.microsoft.com/office/drawing/2014/main" id="{2E5A6509-F9CA-4933-822A-A6A8182CA873}"/>
              </a:ext>
            </a:extLst>
          </p:cNvPr>
          <p:cNvCxnSpPr/>
          <p:nvPr/>
        </p:nvCxnSpPr>
        <p:spPr>
          <a:xfrm flipV="1">
            <a:off x="2129623" y="1081960"/>
            <a:ext cx="1393171" cy="1568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97DD218-C2BE-41D2-ADF2-C484F4B923C0}"/>
              </a:ext>
            </a:extLst>
          </p:cNvPr>
          <p:cNvPicPr>
            <a:picLocks noChangeAspect="1"/>
          </p:cNvPicPr>
          <p:nvPr/>
        </p:nvPicPr>
        <p:blipFill>
          <a:blip r:embed="rId4"/>
          <a:stretch>
            <a:fillRect/>
          </a:stretch>
        </p:blipFill>
        <p:spPr>
          <a:xfrm>
            <a:off x="3556392" y="698692"/>
            <a:ext cx="3497846" cy="3623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64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Run NGINX on </a:t>
            </a:r>
            <a:r>
              <a:rPr lang="nl-NL" dirty="0" err="1"/>
              <a:t>Kubernetes</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a:extLst>
              <a:ext uri="{FF2B5EF4-FFF2-40B4-BE49-F238E27FC236}">
                <a16:creationId xmlns:a16="http://schemas.microsoft.com/office/drawing/2014/main" id="{94263C8F-4B3C-48BD-94DD-CA2EEB1FADA1}"/>
              </a:ext>
            </a:extLst>
          </p:cNvPr>
          <p:cNvSpPr/>
          <p:nvPr/>
        </p:nvSpPr>
        <p:spPr>
          <a:xfrm>
            <a:off x="719999" y="812809"/>
            <a:ext cx="5958697" cy="90459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run </a:t>
            </a:r>
            <a:r>
              <a:rPr lang="en-US" sz="1600" dirty="0" err="1">
                <a:solidFill>
                  <a:schemeClr val="tx1"/>
                </a:solidFill>
                <a:latin typeface="Courier New" panose="02070309020205020404" pitchFamily="49" charset="0"/>
                <a:cs typeface="Courier New" panose="02070309020205020404" pitchFamily="49" charset="0"/>
              </a:rPr>
              <a:t>mynginx</a:t>
            </a:r>
            <a:r>
              <a:rPr lang="en-US" sz="1600" dirty="0">
                <a:solidFill>
                  <a:schemeClr val="tx1"/>
                </a:solidFill>
                <a:latin typeface="Courier New" panose="02070309020205020404" pitchFamily="49" charset="0"/>
                <a:cs typeface="Courier New" panose="02070309020205020404" pitchFamily="49" charset="0"/>
              </a:rPr>
              <a:t> --image=</a:t>
            </a:r>
            <a:r>
              <a:rPr lang="en-US" sz="1600" dirty="0" err="1">
                <a:solidFill>
                  <a:schemeClr val="tx1"/>
                </a:solidFill>
                <a:latin typeface="Courier New" panose="02070309020205020404" pitchFamily="49" charset="0"/>
                <a:cs typeface="Courier New" panose="02070309020205020404" pitchFamily="49" charset="0"/>
              </a:rPr>
              <a:t>nginx</a:t>
            </a:r>
            <a:r>
              <a:rPr lang="en-US" sz="1600" dirty="0">
                <a:solidFill>
                  <a:schemeClr val="tx1"/>
                </a:solidFill>
                <a:latin typeface="Courier New" panose="02070309020205020404" pitchFamily="49" charset="0"/>
                <a:cs typeface="Courier New" panose="02070309020205020404" pitchFamily="49" charset="0"/>
              </a:rPr>
              <a:t> --port=80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--env="MY_SPECIAL_VAR=a great new day"</a:t>
            </a:r>
          </a:p>
        </p:txBody>
      </p:sp>
      <p:sp>
        <p:nvSpPr>
          <p:cNvPr id="19" name="Cloud 18">
            <a:extLst>
              <a:ext uri="{FF2B5EF4-FFF2-40B4-BE49-F238E27FC236}">
                <a16:creationId xmlns:a16="http://schemas.microsoft.com/office/drawing/2014/main" id="{09B913F4-9F92-4BFB-9EFD-66141DE174F1}"/>
              </a:ext>
            </a:extLst>
          </p:cNvPr>
          <p:cNvSpPr/>
          <p:nvPr/>
        </p:nvSpPr>
        <p:spPr>
          <a:xfrm>
            <a:off x="6634751" y="986222"/>
            <a:ext cx="2423617"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20" name="Picture 3">
            <a:extLst>
              <a:ext uri="{FF2B5EF4-FFF2-40B4-BE49-F238E27FC236}">
                <a16:creationId xmlns:a16="http://schemas.microsoft.com/office/drawing/2014/main" id="{98B29931-C0F8-4D20-82A8-34006909C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071" y="1256657"/>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descr="http://bluedesk.nl/app/uploads/2015/04/Docker-Build-Ship-Run.jpg">
            <a:extLst>
              <a:ext uri="{FF2B5EF4-FFF2-40B4-BE49-F238E27FC236}">
                <a16:creationId xmlns:a16="http://schemas.microsoft.com/office/drawing/2014/main" id="{59C04658-75A7-4FCE-867A-F5F9ABBD2F9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878997" y="1236082"/>
            <a:ext cx="1335473" cy="9626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roduct logo">
            <a:extLst>
              <a:ext uri="{FF2B5EF4-FFF2-40B4-BE49-F238E27FC236}">
                <a16:creationId xmlns:a16="http://schemas.microsoft.com/office/drawing/2014/main" id="{2A5F40F6-F4B5-4C09-8759-4642E7DE8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0716" y="1772151"/>
            <a:ext cx="313970" cy="3139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roduct logo">
            <a:extLst>
              <a:ext uri="{FF2B5EF4-FFF2-40B4-BE49-F238E27FC236}">
                <a16:creationId xmlns:a16="http://schemas.microsoft.com/office/drawing/2014/main" id="{7B48B062-7D09-43EC-8751-82D44612C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65" y="3426091"/>
            <a:ext cx="228153" cy="228153"/>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pod</a:t>
            </a:r>
            <a:endParaRPr lang="en-NL" b="1"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0" y="3322910"/>
            <a:ext cx="1035239" cy="266891"/>
          </a:xfrm>
          <a:prstGeom prst="wedgeRectCallout">
            <a:avLst>
              <a:gd name="adj1" fmla="val 91726"/>
              <a:gd name="adj2" fmla="val 74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container</a:t>
            </a:r>
            <a:endParaRPr lang="en-NL" b="1" dirty="0"/>
          </a:p>
        </p:txBody>
      </p:sp>
      <p:sp>
        <p:nvSpPr>
          <p:cNvPr id="12" name="Freeform: Shape 11">
            <a:extLst>
              <a:ext uri="{FF2B5EF4-FFF2-40B4-BE49-F238E27FC236}">
                <a16:creationId xmlns:a16="http://schemas.microsoft.com/office/drawing/2014/main" id="{BA131A6E-2B85-4F1C-B3A9-78992643BE2F}"/>
              </a:ext>
            </a:extLst>
          </p:cNvPr>
          <p:cNvSpPr/>
          <p:nvPr/>
        </p:nvSpPr>
        <p:spPr>
          <a:xfrm>
            <a:off x="2312894" y="1963271"/>
            <a:ext cx="6071347" cy="1492623"/>
          </a:xfrm>
          <a:custGeom>
            <a:avLst/>
            <a:gdLst>
              <a:gd name="connsiteX0" fmla="*/ 6071347 w 6071347"/>
              <a:gd name="connsiteY0" fmla="*/ 0 h 1492623"/>
              <a:gd name="connsiteX1" fmla="*/ 3771900 w 6071347"/>
              <a:gd name="connsiteY1" fmla="*/ 383241 h 1492623"/>
              <a:gd name="connsiteX2" fmla="*/ 2830606 w 6071347"/>
              <a:gd name="connsiteY2" fmla="*/ 1196788 h 1492623"/>
              <a:gd name="connsiteX3" fmla="*/ 0 w 6071347"/>
              <a:gd name="connsiteY3" fmla="*/ 1492623 h 1492623"/>
            </a:gdLst>
            <a:ahLst/>
            <a:cxnLst>
              <a:cxn ang="0">
                <a:pos x="connsiteX0" y="connsiteY0"/>
              </a:cxn>
              <a:cxn ang="0">
                <a:pos x="connsiteX1" y="connsiteY1"/>
              </a:cxn>
              <a:cxn ang="0">
                <a:pos x="connsiteX2" y="connsiteY2"/>
              </a:cxn>
              <a:cxn ang="0">
                <a:pos x="connsiteX3" y="connsiteY3"/>
              </a:cxn>
            </a:cxnLst>
            <a:rect l="l" t="t" r="r" b="b"/>
            <a:pathLst>
              <a:path w="6071347" h="1492623">
                <a:moveTo>
                  <a:pt x="6071347" y="0"/>
                </a:moveTo>
                <a:cubicBezTo>
                  <a:pt x="5191685" y="91888"/>
                  <a:pt x="4312023" y="183776"/>
                  <a:pt x="3771900" y="383241"/>
                </a:cubicBezTo>
                <a:cubicBezTo>
                  <a:pt x="3231776" y="582706"/>
                  <a:pt x="3459256" y="1011891"/>
                  <a:pt x="2830606" y="1196788"/>
                </a:cubicBezTo>
                <a:cubicBezTo>
                  <a:pt x="2201956" y="1381685"/>
                  <a:pt x="1100978" y="1437154"/>
                  <a:pt x="0" y="149262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Flowchart: Direct Access Storage 24">
            <a:extLst>
              <a:ext uri="{FF2B5EF4-FFF2-40B4-BE49-F238E27FC236}">
                <a16:creationId xmlns:a16="http://schemas.microsoft.com/office/drawing/2014/main" id="{924C7277-AED1-4B05-8C0C-C4CD35AEA57C}"/>
              </a:ext>
            </a:extLst>
          </p:cNvPr>
          <p:cNvSpPr/>
          <p:nvPr/>
        </p:nvSpPr>
        <p:spPr>
          <a:xfrm flipH="1">
            <a:off x="1302593" y="3201242"/>
            <a:ext cx="130846" cy="14596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Rectangle 12">
            <a:extLst>
              <a:ext uri="{FF2B5EF4-FFF2-40B4-BE49-F238E27FC236}">
                <a16:creationId xmlns:a16="http://schemas.microsoft.com/office/drawing/2014/main" id="{DA52428D-FC00-423C-8BE8-5964AACFDE7C}"/>
              </a:ext>
            </a:extLst>
          </p:cNvPr>
          <p:cNvSpPr/>
          <p:nvPr/>
        </p:nvSpPr>
        <p:spPr>
          <a:xfrm>
            <a:off x="1343397" y="3020392"/>
            <a:ext cx="349190" cy="21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80</a:t>
            </a:r>
            <a:endParaRPr lang="en-NL" sz="1050" dirty="0"/>
          </a:p>
        </p:txBody>
      </p:sp>
      <p:sp>
        <p:nvSpPr>
          <p:cNvPr id="28" name="Rounded Rectangle 44">
            <a:extLst>
              <a:ext uri="{FF2B5EF4-FFF2-40B4-BE49-F238E27FC236}">
                <a16:creationId xmlns:a16="http://schemas.microsoft.com/office/drawing/2014/main" id="{8F8B4DB7-3F39-4C08-A228-FF5A23B6B1F6}"/>
              </a:ext>
            </a:extLst>
          </p:cNvPr>
          <p:cNvSpPr/>
          <p:nvPr/>
        </p:nvSpPr>
        <p:spPr>
          <a:xfrm>
            <a:off x="1872224" y="3070928"/>
            <a:ext cx="1057649" cy="228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MY_SPECIAL_VAR=</a:t>
            </a:r>
            <a:br>
              <a:rPr lang="en-US" sz="700" dirty="0"/>
            </a:br>
            <a:r>
              <a:rPr lang="en-US" sz="700" dirty="0">
                <a:latin typeface="Courier New" panose="02070309020205020404" pitchFamily="49" charset="0"/>
                <a:cs typeface="Courier New" panose="02070309020205020404" pitchFamily="49" charset="0"/>
              </a:rPr>
              <a:t>a great new day</a:t>
            </a:r>
            <a:endParaRPr lang="nl-NL" sz="700" dirty="0"/>
          </a:p>
        </p:txBody>
      </p:sp>
    </p:spTree>
    <p:extLst>
      <p:ext uri="{BB962C8B-B14F-4D97-AF65-F5344CB8AC3E}">
        <p14:creationId xmlns:p14="http://schemas.microsoft.com/office/powerpoint/2010/main" val="40509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1" grpId="0" animBg="1"/>
      <p:bldP spid="33" grpId="0" animBg="1"/>
      <p:bldP spid="12" grpId="0" animBg="1"/>
      <p:bldP spid="25" grpId="0" animBg="1"/>
      <p:bldP spid="13"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Run NGINX on </a:t>
            </a:r>
            <a:r>
              <a:rPr lang="nl-NL" dirty="0" err="1"/>
              <a:t>Kubernetes</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a:extLst>
              <a:ext uri="{FF2B5EF4-FFF2-40B4-BE49-F238E27FC236}">
                <a16:creationId xmlns:a16="http://schemas.microsoft.com/office/drawing/2014/main" id="{94263C8F-4B3C-48BD-94DD-CA2EEB1FADA1}"/>
              </a:ext>
            </a:extLst>
          </p:cNvPr>
          <p:cNvSpPr/>
          <p:nvPr/>
        </p:nvSpPr>
        <p:spPr>
          <a:xfrm>
            <a:off x="720000" y="670404"/>
            <a:ext cx="2143122" cy="41606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get pods</a:t>
            </a:r>
          </a:p>
        </p:txBody>
      </p:sp>
      <p:pic>
        <p:nvPicPr>
          <p:cNvPr id="23" name="Picture 2" descr="product logo">
            <a:extLst>
              <a:ext uri="{FF2B5EF4-FFF2-40B4-BE49-F238E27FC236}">
                <a16:creationId xmlns:a16="http://schemas.microsoft.com/office/drawing/2014/main" id="{7B48B062-7D09-43EC-8751-82D44612C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65" y="3426091"/>
            <a:ext cx="228153" cy="228153"/>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25889" y="2453139"/>
            <a:ext cx="595657" cy="330724"/>
          </a:xfrm>
          <a:prstGeom prst="wedgeRectCallout">
            <a:avLst>
              <a:gd name="adj1" fmla="val 132216"/>
              <a:gd name="adj2" fmla="val 686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105668" y="3322910"/>
            <a:ext cx="929571" cy="266891"/>
          </a:xfrm>
          <a:prstGeom prst="wedgeRectCallout">
            <a:avLst>
              <a:gd name="adj1" fmla="val 91726"/>
              <a:gd name="adj2" fmla="val 74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sp>
        <p:nvSpPr>
          <p:cNvPr id="13" name="Rectangle 12">
            <a:extLst>
              <a:ext uri="{FF2B5EF4-FFF2-40B4-BE49-F238E27FC236}">
                <a16:creationId xmlns:a16="http://schemas.microsoft.com/office/drawing/2014/main" id="{DA52428D-FC00-423C-8BE8-5964AACFDE7C}"/>
              </a:ext>
            </a:extLst>
          </p:cNvPr>
          <p:cNvSpPr/>
          <p:nvPr/>
        </p:nvSpPr>
        <p:spPr>
          <a:xfrm>
            <a:off x="1343397" y="3020392"/>
            <a:ext cx="349190" cy="21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80</a:t>
            </a:r>
            <a:endParaRPr lang="en-NL" sz="1050" dirty="0"/>
          </a:p>
        </p:txBody>
      </p:sp>
      <p:sp>
        <p:nvSpPr>
          <p:cNvPr id="28" name="Rounded Rectangle 44">
            <a:extLst>
              <a:ext uri="{FF2B5EF4-FFF2-40B4-BE49-F238E27FC236}">
                <a16:creationId xmlns:a16="http://schemas.microsoft.com/office/drawing/2014/main" id="{8F8B4DB7-3F39-4C08-A228-FF5A23B6B1F6}"/>
              </a:ext>
            </a:extLst>
          </p:cNvPr>
          <p:cNvSpPr/>
          <p:nvPr/>
        </p:nvSpPr>
        <p:spPr>
          <a:xfrm>
            <a:off x="1872224" y="3070928"/>
            <a:ext cx="1057649" cy="228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MY_SPECIAL_VAR=</a:t>
            </a:r>
            <a:br>
              <a:rPr lang="en-US" sz="700" dirty="0"/>
            </a:br>
            <a:r>
              <a:rPr lang="en-US" sz="700" dirty="0">
                <a:latin typeface="Courier New" panose="02070309020205020404" pitchFamily="49" charset="0"/>
                <a:cs typeface="Courier New" panose="02070309020205020404" pitchFamily="49" charset="0"/>
              </a:rPr>
              <a:t>a great new day</a:t>
            </a:r>
            <a:endParaRPr lang="nl-NL" sz="700" dirty="0"/>
          </a:p>
        </p:txBody>
      </p:sp>
      <p:sp>
        <p:nvSpPr>
          <p:cNvPr id="26" name="Rectangle 25">
            <a:extLst>
              <a:ext uri="{FF2B5EF4-FFF2-40B4-BE49-F238E27FC236}">
                <a16:creationId xmlns:a16="http://schemas.microsoft.com/office/drawing/2014/main" id="{2677F5B7-DADD-4BB2-96B0-8AD467D3DBDF}"/>
              </a:ext>
            </a:extLst>
          </p:cNvPr>
          <p:cNvSpPr/>
          <p:nvPr/>
        </p:nvSpPr>
        <p:spPr>
          <a:xfrm>
            <a:off x="719999" y="1534476"/>
            <a:ext cx="5500918" cy="511596"/>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exec -</a:t>
            </a:r>
            <a:r>
              <a:rPr lang="en-US" sz="1600" dirty="0" err="1">
                <a:solidFill>
                  <a:schemeClr val="tx1"/>
                </a:solidFill>
                <a:latin typeface="Courier New" panose="02070309020205020404" pitchFamily="49" charset="0"/>
                <a:cs typeface="Courier New" panose="02070309020205020404" pitchFamily="49" charset="0"/>
              </a:rPr>
              <a:t>ti</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nginx</a:t>
            </a:r>
            <a:r>
              <a:rPr lang="en-US" sz="1600" dirty="0">
                <a:solidFill>
                  <a:schemeClr val="tx1"/>
                </a:solidFill>
                <a:latin typeface="Courier New" panose="02070309020205020404" pitchFamily="49" charset="0"/>
                <a:cs typeface="Courier New" panose="02070309020205020404" pitchFamily="49" charset="0"/>
              </a:rPr>
              <a:t>-&lt;POD_ID&gt; -- /bin/</a:t>
            </a:r>
            <a:r>
              <a:rPr lang="en-US" sz="1600" dirty="0" err="1">
                <a:solidFill>
                  <a:schemeClr val="tx1"/>
                </a:solidFill>
                <a:latin typeface="Courier New" panose="02070309020205020404" pitchFamily="49" charset="0"/>
                <a:cs typeface="Courier New" panose="02070309020205020404" pitchFamily="49" charset="0"/>
              </a:rPr>
              <a:t>sh</a:t>
            </a:r>
            <a:endParaRPr lang="en-US" sz="1600" dirty="0">
              <a:solidFill>
                <a:schemeClr val="tx1"/>
              </a:solidFill>
              <a:latin typeface="Courier New" panose="02070309020205020404" pitchFamily="49" charset="0"/>
              <a:cs typeface="Courier New" panose="02070309020205020404" pitchFamily="49" charset="0"/>
            </a:endParaRPr>
          </a:p>
          <a:p>
            <a:r>
              <a:rPr lang="en-US" sz="1600" dirty="0">
                <a:solidFill>
                  <a:schemeClr val="tx1"/>
                </a:solidFill>
                <a:latin typeface="Courier New" panose="02070309020205020404" pitchFamily="49" charset="0"/>
                <a:cs typeface="Courier New" panose="02070309020205020404" pitchFamily="49" charset="0"/>
              </a:rPr>
              <a:t>echo $MY_SPECIAL_VAR </a:t>
            </a:r>
          </a:p>
        </p:txBody>
      </p:sp>
      <p:pic>
        <p:nvPicPr>
          <p:cNvPr id="5" name="Snagit_SNG835">
            <a:extLst>
              <a:ext uri="{FF2B5EF4-FFF2-40B4-BE49-F238E27FC236}">
                <a16:creationId xmlns:a16="http://schemas.microsoft.com/office/drawing/2014/main" id="{E98C3D9C-9359-44CD-9123-B8BECA1A136A}"/>
              </a:ext>
            </a:extLst>
          </p:cNvPr>
          <p:cNvPicPr>
            <a:picLocks noChangeAspect="1"/>
          </p:cNvPicPr>
          <p:nvPr/>
        </p:nvPicPr>
        <p:blipFill>
          <a:blip r:embed="rId5"/>
          <a:stretch>
            <a:fillRect/>
          </a:stretch>
        </p:blipFill>
        <p:spPr>
          <a:xfrm>
            <a:off x="2974404" y="985912"/>
            <a:ext cx="5835305" cy="416064"/>
          </a:xfrm>
          <a:prstGeom prst="rect">
            <a:avLst/>
          </a:prstGeom>
        </p:spPr>
      </p:pic>
      <p:pic>
        <p:nvPicPr>
          <p:cNvPr id="14" name="Snagit_SNG82B">
            <a:extLst>
              <a:ext uri="{FF2B5EF4-FFF2-40B4-BE49-F238E27FC236}">
                <a16:creationId xmlns:a16="http://schemas.microsoft.com/office/drawing/2014/main" id="{1ADA624F-E161-4F44-93E8-D31CDC6A51EC}"/>
              </a:ext>
            </a:extLst>
          </p:cNvPr>
          <p:cNvPicPr>
            <a:picLocks noChangeAspect="1"/>
          </p:cNvPicPr>
          <p:nvPr/>
        </p:nvPicPr>
        <p:blipFill>
          <a:blip r:embed="rId6"/>
          <a:stretch>
            <a:fillRect/>
          </a:stretch>
        </p:blipFill>
        <p:spPr>
          <a:xfrm>
            <a:off x="2929872" y="2147536"/>
            <a:ext cx="5854123" cy="593897"/>
          </a:xfrm>
          <a:prstGeom prst="rect">
            <a:avLst/>
          </a:prstGeom>
        </p:spPr>
      </p:pic>
      <p:sp>
        <p:nvSpPr>
          <p:cNvPr id="32" name="Flowchart: Direct Access Storage 31">
            <a:extLst>
              <a:ext uri="{FF2B5EF4-FFF2-40B4-BE49-F238E27FC236}">
                <a16:creationId xmlns:a16="http://schemas.microsoft.com/office/drawing/2014/main" id="{D6CC419A-003A-4146-8B0F-F69476303C43}"/>
              </a:ext>
            </a:extLst>
          </p:cNvPr>
          <p:cNvSpPr/>
          <p:nvPr/>
        </p:nvSpPr>
        <p:spPr>
          <a:xfrm flipH="1">
            <a:off x="1302593" y="3201242"/>
            <a:ext cx="130846" cy="14596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6411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Service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a:endCxn id="17" idx="5"/>
          </p:cNvCxnSpPr>
          <p:nvPr/>
        </p:nvCxnSpPr>
        <p:spPr>
          <a:xfrm flipH="1">
            <a:off x="4118449" y="3334640"/>
            <a:ext cx="1832909" cy="4056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a:t>service</a:t>
            </a:r>
            <a:endParaRPr lang="en-NL" sz="1400" b="1"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stCxn id="17" idx="2"/>
          </p:cNvCxnSpPr>
          <p:nvPr/>
        </p:nvCxnSpPr>
        <p:spPr>
          <a:xfrm flipH="1" flipV="1">
            <a:off x="2130950" y="3450866"/>
            <a:ext cx="1057928" cy="3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377818" y="2729866"/>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service</a:t>
            </a:r>
            <a:endParaRPr lang="en-NL" b="1"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sp>
        <p:nvSpPr>
          <p:cNvPr id="34" name="Rectangle: Rounded Corners 33">
            <a:extLst>
              <a:ext uri="{FF2B5EF4-FFF2-40B4-BE49-F238E27FC236}">
                <a16:creationId xmlns:a16="http://schemas.microsoft.com/office/drawing/2014/main" id="{83E644B7-295A-4225-8C4D-62F1E404FB94}"/>
              </a:ext>
            </a:extLst>
          </p:cNvPr>
          <p:cNvSpPr/>
          <p:nvPr/>
        </p:nvSpPr>
        <p:spPr>
          <a:xfrm>
            <a:off x="4968000" y="1258641"/>
            <a:ext cx="1423284" cy="7462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Some</a:t>
            </a:r>
            <a:r>
              <a:rPr lang="nl-NL" dirty="0"/>
              <a:t> </a:t>
            </a:r>
            <a:r>
              <a:rPr lang="nl-NL" dirty="0" err="1"/>
              <a:t>external</a:t>
            </a:r>
            <a:r>
              <a:rPr lang="nl-NL" dirty="0"/>
              <a:t> </a:t>
            </a:r>
            <a:r>
              <a:rPr lang="nl-NL" dirty="0" err="1"/>
              <a:t>consumer</a:t>
            </a:r>
            <a:endParaRPr lang="en-NL" dirty="0"/>
          </a:p>
        </p:txBody>
      </p:sp>
      <p:cxnSp>
        <p:nvCxnSpPr>
          <p:cNvPr id="36" name="Straight Arrow Connector 35">
            <a:extLst>
              <a:ext uri="{FF2B5EF4-FFF2-40B4-BE49-F238E27FC236}">
                <a16:creationId xmlns:a16="http://schemas.microsoft.com/office/drawing/2014/main" id="{17F0FA0E-5BEB-4967-9D5B-8357EE4206E7}"/>
              </a:ext>
            </a:extLst>
          </p:cNvPr>
          <p:cNvCxnSpPr>
            <a:stCxn id="34" idx="2"/>
          </p:cNvCxnSpPr>
          <p:nvPr/>
        </p:nvCxnSpPr>
        <p:spPr>
          <a:xfrm flipH="1">
            <a:off x="4118449" y="2004918"/>
            <a:ext cx="1561193" cy="12923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712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a:endCxn id="17" idx="5"/>
          </p:cNvCxnSpPr>
          <p:nvPr/>
        </p:nvCxnSpPr>
        <p:spPr>
          <a:xfrm flipH="1">
            <a:off x="4118449" y="3334640"/>
            <a:ext cx="1832909" cy="4056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stCxn id="17" idx="2"/>
          </p:cNvCxnSpPr>
          <p:nvPr/>
        </p:nvCxnSpPr>
        <p:spPr>
          <a:xfrm flipH="1" flipV="1">
            <a:off x="2130950" y="3450866"/>
            <a:ext cx="1057928" cy="3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377818" y="2729866"/>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a:extLst>
              <a:ext uri="{FF2B5EF4-FFF2-40B4-BE49-F238E27FC236}">
                <a16:creationId xmlns:a16="http://schemas.microsoft.com/office/drawing/2014/main" id="{41F113A1-DA83-4A6D-82CF-11F7F1013B57}"/>
              </a:ext>
            </a:extLst>
          </p:cNvPr>
          <p:cNvCxnSpPr/>
          <p:nvPr/>
        </p:nvCxnSpPr>
        <p:spPr>
          <a:xfrm flipV="1">
            <a:off x="3972393" y="792000"/>
            <a:ext cx="428135" cy="2372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73A67F-812F-4BAA-8788-A763131FC2D6}"/>
              </a:ext>
            </a:extLst>
          </p:cNvPr>
          <p:cNvPicPr>
            <a:picLocks noChangeAspect="1"/>
          </p:cNvPicPr>
          <p:nvPr/>
        </p:nvPicPr>
        <p:blipFill>
          <a:blip r:embed="rId4"/>
          <a:stretch>
            <a:fillRect/>
          </a:stretch>
        </p:blipFill>
        <p:spPr>
          <a:xfrm>
            <a:off x="4429923" y="151455"/>
            <a:ext cx="3904562" cy="3592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573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Exposing</a:t>
            </a:r>
            <a:r>
              <a:rPr lang="nl-NL" dirty="0"/>
              <a:t> a </a:t>
            </a:r>
            <a:r>
              <a:rPr lang="nl-NL" dirty="0" err="1"/>
              <a:t>Pod</a:t>
            </a:r>
            <a:r>
              <a:rPr lang="nl-NL" dirty="0"/>
              <a:t> </a:t>
            </a:r>
            <a:r>
              <a:rPr lang="nl-NL" dirty="0" err="1"/>
              <a:t>through</a:t>
            </a:r>
            <a:r>
              <a:rPr lang="nl-NL" dirty="0"/>
              <a:t> a Service</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p:cNvCxnSpPr>
          <p:nvPr/>
        </p:nvCxnSpPr>
        <p:spPr>
          <a:xfrm flipH="1" flipV="1">
            <a:off x="3698770" y="3132243"/>
            <a:ext cx="2252588" cy="20239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725559" y="2762217"/>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a:extLst>
              <a:ext uri="{FF2B5EF4-FFF2-40B4-BE49-F238E27FC236}">
                <a16:creationId xmlns:a16="http://schemas.microsoft.com/office/drawing/2014/main" id="{E21BD9C0-F32E-49D8-8835-B7221218E21F}"/>
              </a:ext>
            </a:extLst>
          </p:cNvPr>
          <p:cNvSpPr/>
          <p:nvPr/>
        </p:nvSpPr>
        <p:spPr>
          <a:xfrm>
            <a:off x="719999" y="745355"/>
            <a:ext cx="5958697" cy="63540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expose pod mynginx-5c59c64b4b-lhhwr  </a:t>
            </a:r>
          </a:p>
          <a:p>
            <a:r>
              <a:rPr lang="en-US" sz="1600" dirty="0">
                <a:solidFill>
                  <a:schemeClr val="tx1"/>
                </a:solidFill>
                <a:latin typeface="Courier New" panose="02070309020205020404" pitchFamily="49" charset="0"/>
                <a:cs typeface="Courier New" panose="02070309020205020404" pitchFamily="49" charset="0"/>
              </a:rPr>
              <a:t>--port=80 --type=</a:t>
            </a:r>
            <a:r>
              <a:rPr lang="en-US" sz="1600" dirty="0" err="1">
                <a:solidFill>
                  <a:schemeClr val="tx1"/>
                </a:solidFill>
                <a:latin typeface="Courier New" panose="02070309020205020404" pitchFamily="49" charset="0"/>
                <a:cs typeface="Courier New" panose="02070309020205020404" pitchFamily="49" charset="0"/>
              </a:rPr>
              <a:t>NodePort</a:t>
            </a:r>
            <a:endParaRPr lang="en-US" sz="1600" dirty="0">
              <a:solidFill>
                <a:schemeClr val="tx1"/>
              </a:solidFill>
              <a:latin typeface="Courier New" panose="02070309020205020404" pitchFamily="49" charset="0"/>
              <a:cs typeface="Courier New" panose="02070309020205020404" pitchFamily="49" charset="0"/>
            </a:endParaRPr>
          </a:p>
        </p:txBody>
      </p:sp>
      <p:sp>
        <p:nvSpPr>
          <p:cNvPr id="26" name="Flowchart: Direct Access Storage 25">
            <a:extLst>
              <a:ext uri="{FF2B5EF4-FFF2-40B4-BE49-F238E27FC236}">
                <a16:creationId xmlns:a16="http://schemas.microsoft.com/office/drawing/2014/main" id="{8C5A8941-F338-4D40-9FC2-6E4A0029C65F}"/>
              </a:ext>
            </a:extLst>
          </p:cNvPr>
          <p:cNvSpPr/>
          <p:nvPr/>
        </p:nvSpPr>
        <p:spPr>
          <a:xfrm rot="10800000" flipH="1">
            <a:off x="2226709" y="3261657"/>
            <a:ext cx="130846" cy="14596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tangle 28">
            <a:extLst>
              <a:ext uri="{FF2B5EF4-FFF2-40B4-BE49-F238E27FC236}">
                <a16:creationId xmlns:a16="http://schemas.microsoft.com/office/drawing/2014/main" id="{C8719EDC-2ED1-4CBA-9218-01DE38AAE623}"/>
              </a:ext>
            </a:extLst>
          </p:cNvPr>
          <p:cNvSpPr/>
          <p:nvPr/>
        </p:nvSpPr>
        <p:spPr>
          <a:xfrm>
            <a:off x="1875443" y="3095607"/>
            <a:ext cx="349190" cy="21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80</a:t>
            </a:r>
            <a:endParaRPr lang="en-NL" sz="1050" dirty="0"/>
          </a:p>
        </p:txBody>
      </p:sp>
      <p:sp>
        <p:nvSpPr>
          <p:cNvPr id="35" name="Flowchart: Direct Access Storage 34">
            <a:extLst>
              <a:ext uri="{FF2B5EF4-FFF2-40B4-BE49-F238E27FC236}">
                <a16:creationId xmlns:a16="http://schemas.microsoft.com/office/drawing/2014/main" id="{33F765DA-EC70-402C-A8E7-C4B977034E74}"/>
              </a:ext>
            </a:extLst>
          </p:cNvPr>
          <p:cNvSpPr/>
          <p:nvPr/>
        </p:nvSpPr>
        <p:spPr>
          <a:xfrm rot="5400000" flipH="1">
            <a:off x="3408414" y="2995173"/>
            <a:ext cx="200860" cy="33360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Connector: Elbow 19">
            <a:extLst>
              <a:ext uri="{FF2B5EF4-FFF2-40B4-BE49-F238E27FC236}">
                <a16:creationId xmlns:a16="http://schemas.microsoft.com/office/drawing/2014/main" id="{8BB1A83F-18A0-4423-B23F-3A08CE28689A}"/>
              </a:ext>
            </a:extLst>
          </p:cNvPr>
          <p:cNvCxnSpPr>
            <a:stCxn id="35" idx="1"/>
          </p:cNvCxnSpPr>
          <p:nvPr/>
        </p:nvCxnSpPr>
        <p:spPr>
          <a:xfrm rot="5400000">
            <a:off x="2886943" y="2733019"/>
            <a:ext cx="92514" cy="115128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EDC0158-941D-40B4-97DC-6858D1C65F95}"/>
              </a:ext>
            </a:extLst>
          </p:cNvPr>
          <p:cNvSpPr/>
          <p:nvPr/>
        </p:nvSpPr>
        <p:spPr>
          <a:xfrm>
            <a:off x="5180231" y="1574646"/>
            <a:ext cx="1423284" cy="7462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Some</a:t>
            </a:r>
            <a:r>
              <a:rPr lang="nl-NL" dirty="0"/>
              <a:t> </a:t>
            </a:r>
            <a:r>
              <a:rPr lang="nl-NL" dirty="0" err="1"/>
              <a:t>external</a:t>
            </a:r>
            <a:r>
              <a:rPr lang="nl-NL" dirty="0"/>
              <a:t> </a:t>
            </a:r>
            <a:r>
              <a:rPr lang="nl-NL" dirty="0" err="1"/>
              <a:t>consumer</a:t>
            </a:r>
            <a:endParaRPr lang="en-NL" dirty="0"/>
          </a:p>
        </p:txBody>
      </p:sp>
      <p:cxnSp>
        <p:nvCxnSpPr>
          <p:cNvPr id="22" name="Connector: Elbow 21">
            <a:extLst>
              <a:ext uri="{FF2B5EF4-FFF2-40B4-BE49-F238E27FC236}">
                <a16:creationId xmlns:a16="http://schemas.microsoft.com/office/drawing/2014/main" id="{229DB0D8-9136-4BA4-8538-432B0675D050}"/>
              </a:ext>
            </a:extLst>
          </p:cNvPr>
          <p:cNvCxnSpPr>
            <a:stCxn id="37" idx="1"/>
            <a:endCxn id="35" idx="4"/>
          </p:cNvCxnSpPr>
          <p:nvPr/>
        </p:nvCxnSpPr>
        <p:spPr>
          <a:xfrm rot="10800000" flipV="1">
            <a:off x="3508845" y="1947784"/>
            <a:ext cx="1671387" cy="11137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2" descr="product logo">
            <a:extLst>
              <a:ext uri="{FF2B5EF4-FFF2-40B4-BE49-F238E27FC236}">
                <a16:creationId xmlns:a16="http://schemas.microsoft.com/office/drawing/2014/main" id="{F6985685-26C0-4DA7-8960-5C341142B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65" y="3426091"/>
            <a:ext cx="228153" cy="22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12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animBg="1"/>
      <p:bldP spid="25" grpId="0" animBg="1"/>
      <p:bldP spid="35"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Exposing</a:t>
            </a:r>
            <a:r>
              <a:rPr lang="nl-NL" dirty="0"/>
              <a:t> a </a:t>
            </a:r>
            <a:r>
              <a:rPr lang="nl-NL" dirty="0" err="1"/>
              <a:t>Pod</a:t>
            </a:r>
            <a:r>
              <a:rPr lang="nl-NL" dirty="0"/>
              <a:t> </a:t>
            </a:r>
            <a:r>
              <a:rPr lang="nl-NL" dirty="0" err="1"/>
              <a:t>through</a:t>
            </a:r>
            <a:r>
              <a:rPr lang="nl-NL" dirty="0"/>
              <a:t> a Service</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p:cNvCxnSpPr>
          <p:nvPr/>
        </p:nvCxnSpPr>
        <p:spPr>
          <a:xfrm flipH="1" flipV="1">
            <a:off x="3698770" y="3132243"/>
            <a:ext cx="2252588" cy="20239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32012" y="2380121"/>
            <a:ext cx="595657" cy="330724"/>
          </a:xfrm>
          <a:prstGeom prst="wedgeRectCallout">
            <a:avLst>
              <a:gd name="adj1" fmla="val 128441"/>
              <a:gd name="adj2" fmla="val 8902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725559" y="2762217"/>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a:extLst>
              <a:ext uri="{FF2B5EF4-FFF2-40B4-BE49-F238E27FC236}">
                <a16:creationId xmlns:a16="http://schemas.microsoft.com/office/drawing/2014/main" id="{E21BD9C0-F32E-49D8-8835-B7221218E21F}"/>
              </a:ext>
            </a:extLst>
          </p:cNvPr>
          <p:cNvSpPr/>
          <p:nvPr/>
        </p:nvSpPr>
        <p:spPr>
          <a:xfrm>
            <a:off x="719999" y="745355"/>
            <a:ext cx="5958697" cy="29581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get svc</a:t>
            </a:r>
          </a:p>
        </p:txBody>
      </p:sp>
      <p:sp>
        <p:nvSpPr>
          <p:cNvPr id="26" name="Flowchart: Direct Access Storage 25">
            <a:extLst>
              <a:ext uri="{FF2B5EF4-FFF2-40B4-BE49-F238E27FC236}">
                <a16:creationId xmlns:a16="http://schemas.microsoft.com/office/drawing/2014/main" id="{8C5A8941-F338-4D40-9FC2-6E4A0029C65F}"/>
              </a:ext>
            </a:extLst>
          </p:cNvPr>
          <p:cNvSpPr/>
          <p:nvPr/>
        </p:nvSpPr>
        <p:spPr>
          <a:xfrm rot="10800000" flipH="1">
            <a:off x="2226709" y="3261657"/>
            <a:ext cx="130846" cy="14596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tangle 28">
            <a:extLst>
              <a:ext uri="{FF2B5EF4-FFF2-40B4-BE49-F238E27FC236}">
                <a16:creationId xmlns:a16="http://schemas.microsoft.com/office/drawing/2014/main" id="{C8719EDC-2ED1-4CBA-9218-01DE38AAE623}"/>
              </a:ext>
            </a:extLst>
          </p:cNvPr>
          <p:cNvSpPr/>
          <p:nvPr/>
        </p:nvSpPr>
        <p:spPr>
          <a:xfrm>
            <a:off x="1875443" y="3095607"/>
            <a:ext cx="349190" cy="21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80</a:t>
            </a:r>
            <a:endParaRPr lang="en-NL" sz="1050" dirty="0"/>
          </a:p>
        </p:txBody>
      </p:sp>
      <p:sp>
        <p:nvSpPr>
          <p:cNvPr id="35" name="Flowchart: Direct Access Storage 34">
            <a:extLst>
              <a:ext uri="{FF2B5EF4-FFF2-40B4-BE49-F238E27FC236}">
                <a16:creationId xmlns:a16="http://schemas.microsoft.com/office/drawing/2014/main" id="{33F765DA-EC70-402C-A8E7-C4B977034E74}"/>
              </a:ext>
            </a:extLst>
          </p:cNvPr>
          <p:cNvSpPr/>
          <p:nvPr/>
        </p:nvSpPr>
        <p:spPr>
          <a:xfrm rot="5400000" flipH="1">
            <a:off x="3408414" y="2995173"/>
            <a:ext cx="200860" cy="33360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Connector: Elbow 19">
            <a:extLst>
              <a:ext uri="{FF2B5EF4-FFF2-40B4-BE49-F238E27FC236}">
                <a16:creationId xmlns:a16="http://schemas.microsoft.com/office/drawing/2014/main" id="{8BB1A83F-18A0-4423-B23F-3A08CE28689A}"/>
              </a:ext>
            </a:extLst>
          </p:cNvPr>
          <p:cNvCxnSpPr>
            <a:stCxn id="35" idx="1"/>
          </p:cNvCxnSpPr>
          <p:nvPr/>
        </p:nvCxnSpPr>
        <p:spPr>
          <a:xfrm rot="5400000">
            <a:off x="2886943" y="2733019"/>
            <a:ext cx="92514" cy="115128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product logo">
            <a:extLst>
              <a:ext uri="{FF2B5EF4-FFF2-40B4-BE49-F238E27FC236}">
                <a16:creationId xmlns:a16="http://schemas.microsoft.com/office/drawing/2014/main" id="{76270532-7C94-4783-B936-434D7356C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65" y="3426091"/>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A41AB7-7D9D-46E6-B71E-7C89A54E5A3A}"/>
              </a:ext>
            </a:extLst>
          </p:cNvPr>
          <p:cNvPicPr>
            <a:picLocks noChangeAspect="1"/>
          </p:cNvPicPr>
          <p:nvPr/>
        </p:nvPicPr>
        <p:blipFill>
          <a:blip r:embed="rId5"/>
          <a:stretch>
            <a:fillRect/>
          </a:stretch>
        </p:blipFill>
        <p:spPr>
          <a:xfrm>
            <a:off x="1712513" y="1117585"/>
            <a:ext cx="6027942" cy="312447"/>
          </a:xfrm>
          <a:prstGeom prst="rect">
            <a:avLst/>
          </a:prstGeom>
        </p:spPr>
      </p:pic>
      <p:sp>
        <p:nvSpPr>
          <p:cNvPr id="36" name="Rectangle 35">
            <a:extLst>
              <a:ext uri="{FF2B5EF4-FFF2-40B4-BE49-F238E27FC236}">
                <a16:creationId xmlns:a16="http://schemas.microsoft.com/office/drawing/2014/main" id="{0D4F7343-5A64-4873-BDD7-4F895537E85F}"/>
              </a:ext>
            </a:extLst>
          </p:cNvPr>
          <p:cNvSpPr/>
          <p:nvPr/>
        </p:nvSpPr>
        <p:spPr>
          <a:xfrm>
            <a:off x="719999" y="1465072"/>
            <a:ext cx="5958697" cy="29581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curl 192.168.99.100:32750</a:t>
            </a:r>
          </a:p>
        </p:txBody>
      </p:sp>
      <p:pic>
        <p:nvPicPr>
          <p:cNvPr id="13" name="Snagit_SNG852">
            <a:extLst>
              <a:ext uri="{FF2B5EF4-FFF2-40B4-BE49-F238E27FC236}">
                <a16:creationId xmlns:a16="http://schemas.microsoft.com/office/drawing/2014/main" id="{8A686C87-C643-4312-922E-7AB61D13EF4D}"/>
              </a:ext>
            </a:extLst>
          </p:cNvPr>
          <p:cNvPicPr>
            <a:picLocks noChangeAspect="1"/>
          </p:cNvPicPr>
          <p:nvPr/>
        </p:nvPicPr>
        <p:blipFill>
          <a:blip r:embed="rId6"/>
          <a:stretch>
            <a:fillRect/>
          </a:stretch>
        </p:blipFill>
        <p:spPr>
          <a:xfrm>
            <a:off x="5751945" y="1974419"/>
            <a:ext cx="2554259" cy="1315464"/>
          </a:xfrm>
          <a:prstGeom prst="rect">
            <a:avLst/>
          </a:prstGeom>
        </p:spPr>
      </p:pic>
      <p:pic>
        <p:nvPicPr>
          <p:cNvPr id="19" name="Picture 18">
            <a:extLst>
              <a:ext uri="{FF2B5EF4-FFF2-40B4-BE49-F238E27FC236}">
                <a16:creationId xmlns:a16="http://schemas.microsoft.com/office/drawing/2014/main" id="{CF126008-C998-44B4-B509-9254CE3A0AFD}"/>
              </a:ext>
            </a:extLst>
          </p:cNvPr>
          <p:cNvPicPr>
            <a:picLocks noChangeAspect="1"/>
          </p:cNvPicPr>
          <p:nvPr/>
        </p:nvPicPr>
        <p:blipFill>
          <a:blip r:embed="rId7"/>
          <a:stretch>
            <a:fillRect/>
          </a:stretch>
        </p:blipFill>
        <p:spPr>
          <a:xfrm>
            <a:off x="1714205" y="1821430"/>
            <a:ext cx="3878916" cy="617273"/>
          </a:xfrm>
          <a:prstGeom prst="rect">
            <a:avLst/>
          </a:prstGeom>
        </p:spPr>
      </p:pic>
      <p:cxnSp>
        <p:nvCxnSpPr>
          <p:cNvPr id="23" name="Connector: Elbow 22">
            <a:extLst>
              <a:ext uri="{FF2B5EF4-FFF2-40B4-BE49-F238E27FC236}">
                <a16:creationId xmlns:a16="http://schemas.microsoft.com/office/drawing/2014/main" id="{813389F8-15EF-4ADC-A1AB-F54453A49781}"/>
              </a:ext>
            </a:extLst>
          </p:cNvPr>
          <p:cNvCxnSpPr>
            <a:endCxn id="35" idx="4"/>
          </p:cNvCxnSpPr>
          <p:nvPr/>
        </p:nvCxnSpPr>
        <p:spPr>
          <a:xfrm rot="10800000" flipV="1">
            <a:off x="3508844" y="2216610"/>
            <a:ext cx="3096962" cy="8449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85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deployment</a:t>
            </a:r>
            <a:endParaRPr lang="en-NL" b="1"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060960" y="281409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997427" y="2542221"/>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851283" y="1914056"/>
            <a:ext cx="877474"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19527" y="3053644"/>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43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0E27E8-211E-4C8A-82A5-3B9221045CCB}"/>
              </a:ext>
            </a:extLst>
          </p:cNvPr>
          <p:cNvSpPr>
            <a:spLocks noGrp="1"/>
          </p:cNvSpPr>
          <p:nvPr>
            <p:ph type="title"/>
          </p:nvPr>
        </p:nvSpPr>
        <p:spPr/>
        <p:txBody>
          <a:bodyPr/>
          <a:lstStyle/>
          <a:p>
            <a:r>
              <a:rPr lang="nl-NL" dirty="0"/>
              <a:t>Container Platform </a:t>
            </a:r>
            <a:br>
              <a:rPr lang="nl-NL" dirty="0"/>
            </a:br>
            <a:r>
              <a:rPr lang="nl-NL" dirty="0"/>
              <a:t>(Application Server 2.0)</a:t>
            </a:r>
            <a:endParaRPr lang="en-NL" dirty="0"/>
          </a:p>
        </p:txBody>
      </p:sp>
      <p:sp>
        <p:nvSpPr>
          <p:cNvPr id="4" name="Footer Placeholder 3">
            <a:extLst>
              <a:ext uri="{FF2B5EF4-FFF2-40B4-BE49-F238E27FC236}">
                <a16:creationId xmlns:a16="http://schemas.microsoft.com/office/drawing/2014/main" id="{A477B5D3-AA9B-4242-918A-D1DB48AFC5D1}"/>
              </a:ext>
            </a:extLst>
          </p:cNvPr>
          <p:cNvSpPr>
            <a:spLocks noGrp="1"/>
          </p:cNvSpPr>
          <p:nvPr>
            <p:ph type="ftr" sz="quarter" idx="11"/>
          </p:nvPr>
        </p:nvSpPr>
        <p:spPr/>
        <p:txBody>
          <a:bodyPr/>
          <a:lstStyle/>
          <a:p>
            <a:r>
              <a:rPr lang="sv-SE"/>
              <a:t>AMIS SIG Introduction Docker &amp; Kubernetes</a:t>
            </a:r>
            <a:endParaRPr lang="nl-NL"/>
          </a:p>
        </p:txBody>
      </p:sp>
      <p:sp>
        <p:nvSpPr>
          <p:cNvPr id="6" name="Picture Placeholder 5">
            <a:extLst>
              <a:ext uri="{FF2B5EF4-FFF2-40B4-BE49-F238E27FC236}">
                <a16:creationId xmlns:a16="http://schemas.microsoft.com/office/drawing/2014/main" id="{89C5C613-0568-4D63-9EDD-F3A8158207F6}"/>
              </a:ext>
            </a:extLst>
          </p:cNvPr>
          <p:cNvSpPr>
            <a:spLocks noGrp="1"/>
          </p:cNvSpPr>
          <p:nvPr>
            <p:ph type="pic" idx="1"/>
          </p:nvPr>
        </p:nvSpPr>
        <p:spPr/>
      </p:sp>
    </p:spTree>
    <p:extLst>
      <p:ext uri="{BB962C8B-B14F-4D97-AF65-F5344CB8AC3E}">
        <p14:creationId xmlns:p14="http://schemas.microsoft.com/office/powerpoint/2010/main" val="3024552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BD547F3-7F61-4258-95F3-A38916D0D51E}"/>
              </a:ext>
            </a:extLst>
          </p:cNvPr>
          <p:cNvCxnSpPr>
            <a:stCxn id="44" idx="5"/>
          </p:cNvCxnSpPr>
          <p:nvPr/>
        </p:nvCxnSpPr>
        <p:spPr>
          <a:xfrm flipV="1">
            <a:off x="3432125" y="719528"/>
            <a:ext cx="1392066" cy="944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11">
            <a:extLst>
              <a:ext uri="{FF2B5EF4-FFF2-40B4-BE49-F238E27FC236}">
                <a16:creationId xmlns:a16="http://schemas.microsoft.com/office/drawing/2014/main" id="{B0ED128F-AF48-44DF-BDBE-BE15B032F27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5" descr="Image result for docker container icon">
            <a:extLst>
              <a:ext uri="{FF2B5EF4-FFF2-40B4-BE49-F238E27FC236}">
                <a16:creationId xmlns:a16="http://schemas.microsoft.com/office/drawing/2014/main" id="{391E2718-499E-47CA-9B1E-29885123CEF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060960" y="281409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6" name="Cube 35">
            <a:extLst>
              <a:ext uri="{FF2B5EF4-FFF2-40B4-BE49-F238E27FC236}">
                <a16:creationId xmlns:a16="http://schemas.microsoft.com/office/drawing/2014/main" id="{A7F494C6-E52A-4BB5-85F0-18B94504737C}"/>
              </a:ext>
            </a:extLst>
          </p:cNvPr>
          <p:cNvSpPr/>
          <p:nvPr/>
        </p:nvSpPr>
        <p:spPr>
          <a:xfrm>
            <a:off x="997427" y="2542221"/>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37" name="Straight Arrow Connector 36">
            <a:extLst>
              <a:ext uri="{FF2B5EF4-FFF2-40B4-BE49-F238E27FC236}">
                <a16:creationId xmlns:a16="http://schemas.microsoft.com/office/drawing/2014/main" id="{4DEA5387-AA08-4E7B-A054-674967BE4F9B}"/>
              </a:ext>
            </a:extLst>
          </p:cNvPr>
          <p:cNvCxnSpPr>
            <a:cxnSpLocks/>
            <a:endCxn id="36" idx="0"/>
          </p:cNvCxnSpPr>
          <p:nvPr/>
        </p:nvCxnSpPr>
        <p:spPr>
          <a:xfrm flipH="1">
            <a:off x="1851283" y="1914056"/>
            <a:ext cx="877474"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618E6CF-FBE9-44D1-8322-E69B55281674}"/>
              </a:ext>
            </a:extLst>
          </p:cNvPr>
          <p:cNvCxnSpPr>
            <a:cxnSpLocks/>
          </p:cNvCxnSpPr>
          <p:nvPr/>
        </p:nvCxnSpPr>
        <p:spPr>
          <a:xfrm flipH="1">
            <a:off x="2019527" y="3053644"/>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Snagit_SNG812">
            <a:extLst>
              <a:ext uri="{FF2B5EF4-FFF2-40B4-BE49-F238E27FC236}">
                <a16:creationId xmlns:a16="http://schemas.microsoft.com/office/drawing/2014/main" id="{F5A80CE7-A11E-4E1D-91A5-BABE840AA125}"/>
              </a:ext>
            </a:extLst>
          </p:cNvPr>
          <p:cNvPicPr>
            <a:picLocks noChangeAspect="1"/>
          </p:cNvPicPr>
          <p:nvPr/>
        </p:nvPicPr>
        <p:blipFill rotWithShape="1">
          <a:blip r:embed="rId4"/>
          <a:srcRect b="12118"/>
          <a:stretch/>
        </p:blipFill>
        <p:spPr>
          <a:xfrm>
            <a:off x="4848223" y="42398"/>
            <a:ext cx="3696170" cy="4626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5625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Deployment</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34" name="Picture 11">
            <a:extLst>
              <a:ext uri="{FF2B5EF4-FFF2-40B4-BE49-F238E27FC236}">
                <a16:creationId xmlns:a16="http://schemas.microsoft.com/office/drawing/2014/main" id="{B0ED128F-AF48-44DF-BDBE-BE15B032F27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5" descr="Image result for docker container icon">
            <a:extLst>
              <a:ext uri="{FF2B5EF4-FFF2-40B4-BE49-F238E27FC236}">
                <a16:creationId xmlns:a16="http://schemas.microsoft.com/office/drawing/2014/main" id="{391E2718-499E-47CA-9B1E-29885123CEF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060960" y="281409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6" name="Cube 35">
            <a:extLst>
              <a:ext uri="{FF2B5EF4-FFF2-40B4-BE49-F238E27FC236}">
                <a16:creationId xmlns:a16="http://schemas.microsoft.com/office/drawing/2014/main" id="{A7F494C6-E52A-4BB5-85F0-18B94504737C}"/>
              </a:ext>
            </a:extLst>
          </p:cNvPr>
          <p:cNvSpPr/>
          <p:nvPr/>
        </p:nvSpPr>
        <p:spPr>
          <a:xfrm>
            <a:off x="997427" y="2542221"/>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37" name="Straight Arrow Connector 36">
            <a:extLst>
              <a:ext uri="{FF2B5EF4-FFF2-40B4-BE49-F238E27FC236}">
                <a16:creationId xmlns:a16="http://schemas.microsoft.com/office/drawing/2014/main" id="{4DEA5387-AA08-4E7B-A054-674967BE4F9B}"/>
              </a:ext>
            </a:extLst>
          </p:cNvPr>
          <p:cNvCxnSpPr>
            <a:cxnSpLocks/>
            <a:endCxn id="36" idx="0"/>
          </p:cNvCxnSpPr>
          <p:nvPr/>
        </p:nvCxnSpPr>
        <p:spPr>
          <a:xfrm flipH="1">
            <a:off x="1851283" y="1914056"/>
            <a:ext cx="877474"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32" name="Flowchart: Direct Access Storage 31">
            <a:extLst>
              <a:ext uri="{FF2B5EF4-FFF2-40B4-BE49-F238E27FC236}">
                <a16:creationId xmlns:a16="http://schemas.microsoft.com/office/drawing/2014/main" id="{1EDAEEAD-FA35-4FED-8F16-A8C28AF6DDDB}"/>
              </a:ext>
            </a:extLst>
          </p:cNvPr>
          <p:cNvSpPr/>
          <p:nvPr/>
        </p:nvSpPr>
        <p:spPr>
          <a:xfrm rot="5400000" flipH="1">
            <a:off x="5586029" y="2410805"/>
            <a:ext cx="200860" cy="33360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 name="Picture 2" descr="product logo">
            <a:extLst>
              <a:ext uri="{FF2B5EF4-FFF2-40B4-BE49-F238E27FC236}">
                <a16:creationId xmlns:a16="http://schemas.microsoft.com/office/drawing/2014/main" id="{EFDAD0A1-EB00-4E5E-93B8-F9DDB93FC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786" y="3112113"/>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roduct logo">
            <a:extLst>
              <a:ext uri="{FF2B5EF4-FFF2-40B4-BE49-F238E27FC236}">
                <a16:creationId xmlns:a16="http://schemas.microsoft.com/office/drawing/2014/main" id="{D63D358C-BC08-41B4-B0A6-3F16FA388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952" y="2068958"/>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product logo">
            <a:extLst>
              <a:ext uri="{FF2B5EF4-FFF2-40B4-BE49-F238E27FC236}">
                <a16:creationId xmlns:a16="http://schemas.microsoft.com/office/drawing/2014/main" id="{F0A609C8-4CAB-4BE6-A999-3C2416C00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547" y="2981614"/>
            <a:ext cx="228153" cy="22815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2E84B860-4CF3-45E7-8D97-71AEFE4FB090}"/>
              </a:ext>
            </a:extLst>
          </p:cNvPr>
          <p:cNvCxnSpPr>
            <a:cxnSpLocks/>
          </p:cNvCxnSpPr>
          <p:nvPr/>
        </p:nvCxnSpPr>
        <p:spPr>
          <a:xfrm flipH="1">
            <a:off x="2019527" y="3053644"/>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003203E-90E9-4604-BAEC-885FB3CACFA9}"/>
              </a:ext>
            </a:extLst>
          </p:cNvPr>
          <p:cNvSpPr/>
          <p:nvPr/>
        </p:nvSpPr>
        <p:spPr>
          <a:xfrm>
            <a:off x="5749506" y="266015"/>
            <a:ext cx="3115874" cy="1069318"/>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marL="285750" indent="-285750">
              <a:buFontTx/>
              <a:buChar char="-"/>
            </a:pPr>
            <a:r>
              <a:rPr lang="en-US" sz="1600" dirty="0">
                <a:solidFill>
                  <a:schemeClr val="tx1"/>
                </a:solidFill>
                <a:latin typeface="Courier New" panose="02070309020205020404" pitchFamily="49" charset="0"/>
                <a:cs typeface="Courier New" panose="02070309020205020404" pitchFamily="49" charset="0"/>
              </a:rPr>
              <a:t>Observe load balancing</a:t>
            </a:r>
          </a:p>
          <a:p>
            <a:pPr marL="285750" indent="-285750">
              <a:buFontTx/>
              <a:buChar char="-"/>
            </a:pPr>
            <a:r>
              <a:rPr lang="en-US" sz="1600" dirty="0">
                <a:solidFill>
                  <a:schemeClr val="tx1"/>
                </a:solidFill>
                <a:latin typeface="Courier New" panose="02070309020205020404" pitchFamily="49" charset="0"/>
                <a:cs typeface="Courier New" panose="02070309020205020404" pitchFamily="49" charset="0"/>
              </a:rPr>
              <a:t>Delete Pod</a:t>
            </a:r>
          </a:p>
          <a:p>
            <a:pPr marL="285750" indent="-285750">
              <a:buFontTx/>
              <a:buChar char="-"/>
            </a:pPr>
            <a:r>
              <a:rPr lang="en-US" sz="1600" dirty="0">
                <a:solidFill>
                  <a:schemeClr val="tx1"/>
                </a:solidFill>
                <a:latin typeface="Courier New" panose="02070309020205020404" pitchFamily="49" charset="0"/>
                <a:cs typeface="Courier New" panose="02070309020205020404" pitchFamily="49" charset="0"/>
              </a:rPr>
              <a:t>Change Scaling</a:t>
            </a:r>
          </a:p>
        </p:txBody>
      </p:sp>
    </p:spTree>
    <p:extLst>
      <p:ext uri="{BB962C8B-B14F-4D97-AF65-F5344CB8AC3E}">
        <p14:creationId xmlns:p14="http://schemas.microsoft.com/office/powerpoint/2010/main" val="17157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5356873" y="661481"/>
            <a:ext cx="1187727" cy="330724"/>
          </a:xfrm>
          <a:prstGeom prst="wedgeRectCallout">
            <a:avLst>
              <a:gd name="adj1" fmla="val 34727"/>
              <a:gd name="adj2" fmla="val 20990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a:extLst>
              <a:ext uri="{FF2B5EF4-FFF2-40B4-BE49-F238E27FC236}">
                <a16:creationId xmlns:a16="http://schemas.microsoft.com/office/drawing/2014/main" id="{BD970907-8F5B-4419-A910-085BC0D31BFA}"/>
              </a:ext>
            </a:extLst>
          </p:cNvPr>
          <p:cNvGrpSpPr/>
          <p:nvPr/>
        </p:nvGrpSpPr>
        <p:grpSpPr>
          <a:xfrm>
            <a:off x="1146196" y="2187185"/>
            <a:ext cx="2673629" cy="1153318"/>
            <a:chOff x="2381242" y="1335332"/>
            <a:chExt cx="3603200" cy="1887196"/>
          </a:xfrm>
        </p:grpSpPr>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service</a:t>
              </a:r>
              <a:endParaRPr lang="en-NL" sz="105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
        <p:nvSpPr>
          <p:cNvPr id="11" name="Cube 10">
            <a:extLst>
              <a:ext uri="{FF2B5EF4-FFF2-40B4-BE49-F238E27FC236}">
                <a16:creationId xmlns:a16="http://schemas.microsoft.com/office/drawing/2014/main" id="{7886E584-BB21-40A2-A561-2A0BE68434FB}"/>
              </a:ext>
            </a:extLst>
          </p:cNvPr>
          <p:cNvSpPr/>
          <p:nvPr/>
        </p:nvSpPr>
        <p:spPr>
          <a:xfrm>
            <a:off x="791928" y="1774233"/>
            <a:ext cx="3507698" cy="1628534"/>
          </a:xfrm>
          <a:prstGeom prst="cube">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2" name="Picture 25" descr="Image result for docker container icon">
            <a:extLst>
              <a:ext uri="{FF2B5EF4-FFF2-40B4-BE49-F238E27FC236}">
                <a16:creationId xmlns:a16="http://schemas.microsoft.com/office/drawing/2014/main" id="{E72F1BD2-DAA6-48CD-AF27-FF6476BA7D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5523186" y="2494225"/>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83302EA-BEE0-4552-81CD-6B010D369F64}"/>
              </a:ext>
            </a:extLst>
          </p:cNvPr>
          <p:cNvSpPr/>
          <p:nvPr/>
        </p:nvSpPr>
        <p:spPr>
          <a:xfrm>
            <a:off x="6384677" y="3010402"/>
            <a:ext cx="689756" cy="272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service</a:t>
            </a:r>
            <a:endParaRPr lang="en-NL" sz="1050" dirty="0"/>
          </a:p>
        </p:txBody>
      </p:sp>
      <p:sp>
        <p:nvSpPr>
          <p:cNvPr id="34" name="Cube 33">
            <a:extLst>
              <a:ext uri="{FF2B5EF4-FFF2-40B4-BE49-F238E27FC236}">
                <a16:creationId xmlns:a16="http://schemas.microsoft.com/office/drawing/2014/main" id="{D1ED4CC7-DE93-4C59-8521-D4A2DC17E8A4}"/>
              </a:ext>
            </a:extLst>
          </p:cNvPr>
          <p:cNvSpPr/>
          <p:nvPr/>
        </p:nvSpPr>
        <p:spPr>
          <a:xfrm>
            <a:off x="5476043" y="2328077"/>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35" name="Straight Arrow Connector 34">
            <a:extLst>
              <a:ext uri="{FF2B5EF4-FFF2-40B4-BE49-F238E27FC236}">
                <a16:creationId xmlns:a16="http://schemas.microsoft.com/office/drawing/2014/main" id="{652582A2-434D-4B44-8D08-BE2A3AEF5D30}"/>
              </a:ext>
            </a:extLst>
          </p:cNvPr>
          <p:cNvCxnSpPr>
            <a:cxnSpLocks/>
          </p:cNvCxnSpPr>
          <p:nvPr/>
        </p:nvCxnSpPr>
        <p:spPr>
          <a:xfrm flipH="1" flipV="1">
            <a:off x="6050664" y="2684740"/>
            <a:ext cx="334014" cy="3772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6" name="Picture 25" descr="Image result for docker container icon">
            <a:extLst>
              <a:ext uri="{FF2B5EF4-FFF2-40B4-BE49-F238E27FC236}">
                <a16:creationId xmlns:a16="http://schemas.microsoft.com/office/drawing/2014/main" id="{AD276663-7316-4611-9130-9DE447C9E97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342270" y="1928677"/>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37" name="Cube 36">
            <a:extLst>
              <a:ext uri="{FF2B5EF4-FFF2-40B4-BE49-F238E27FC236}">
                <a16:creationId xmlns:a16="http://schemas.microsoft.com/office/drawing/2014/main" id="{6978803A-3ED3-4505-A8DB-0F01AECA510F}"/>
              </a:ext>
            </a:extLst>
          </p:cNvPr>
          <p:cNvSpPr/>
          <p:nvPr/>
        </p:nvSpPr>
        <p:spPr>
          <a:xfrm>
            <a:off x="6295128" y="1762529"/>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38" name="Straight Arrow Connector 37">
            <a:extLst>
              <a:ext uri="{FF2B5EF4-FFF2-40B4-BE49-F238E27FC236}">
                <a16:creationId xmlns:a16="http://schemas.microsoft.com/office/drawing/2014/main" id="{95D2B57B-4EC2-4075-8279-9387CA48BBA8}"/>
              </a:ext>
            </a:extLst>
          </p:cNvPr>
          <p:cNvCxnSpPr>
            <a:cxnSpLocks/>
          </p:cNvCxnSpPr>
          <p:nvPr/>
        </p:nvCxnSpPr>
        <p:spPr>
          <a:xfrm flipV="1">
            <a:off x="6881032" y="2813770"/>
            <a:ext cx="517970" cy="2871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E5CC60CD-05C3-4CB8-B7D5-1330502DB58F}"/>
              </a:ext>
            </a:extLst>
          </p:cNvPr>
          <p:cNvSpPr/>
          <p:nvPr/>
        </p:nvSpPr>
        <p:spPr>
          <a:xfrm>
            <a:off x="4956535" y="1368811"/>
            <a:ext cx="3765615" cy="1959975"/>
          </a:xfrm>
          <a:prstGeom prst="cube">
            <a:avLst>
              <a:gd name="adj" fmla="val 60397"/>
            </a:avLst>
          </a:prstGeom>
          <a:solidFill>
            <a:schemeClr val="accent3">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1" name="Picture 25" descr="Image result for docker container icon">
            <a:extLst>
              <a:ext uri="{FF2B5EF4-FFF2-40B4-BE49-F238E27FC236}">
                <a16:creationId xmlns:a16="http://schemas.microsoft.com/office/drawing/2014/main" id="{12D9C11B-BD68-4FA7-A815-179859ECA77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076067" y="2539657"/>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52" name="Cube 51">
            <a:extLst>
              <a:ext uri="{FF2B5EF4-FFF2-40B4-BE49-F238E27FC236}">
                <a16:creationId xmlns:a16="http://schemas.microsoft.com/office/drawing/2014/main" id="{1C10FC9D-ECDF-4060-8083-FF4EBF0D3C68}"/>
              </a:ext>
            </a:extLst>
          </p:cNvPr>
          <p:cNvSpPr/>
          <p:nvPr/>
        </p:nvSpPr>
        <p:spPr>
          <a:xfrm>
            <a:off x="7028925" y="2373509"/>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pic>
        <p:nvPicPr>
          <p:cNvPr id="53" name="Picture 25" descr="Image result for docker container icon">
            <a:extLst>
              <a:ext uri="{FF2B5EF4-FFF2-40B4-BE49-F238E27FC236}">
                <a16:creationId xmlns:a16="http://schemas.microsoft.com/office/drawing/2014/main" id="{CF411724-665B-4232-8C11-34E09D8ECBC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537412" y="1991320"/>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54" name="Cube 53">
            <a:extLst>
              <a:ext uri="{FF2B5EF4-FFF2-40B4-BE49-F238E27FC236}">
                <a16:creationId xmlns:a16="http://schemas.microsoft.com/office/drawing/2014/main" id="{2E913576-B82D-4D15-96F4-F1AA8B58B15A}"/>
              </a:ext>
            </a:extLst>
          </p:cNvPr>
          <p:cNvSpPr/>
          <p:nvPr/>
        </p:nvSpPr>
        <p:spPr>
          <a:xfrm>
            <a:off x="7490270" y="1825172"/>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sp>
        <p:nvSpPr>
          <p:cNvPr id="55" name="Speech Bubble: Rectangle 54">
            <a:extLst>
              <a:ext uri="{FF2B5EF4-FFF2-40B4-BE49-F238E27FC236}">
                <a16:creationId xmlns:a16="http://schemas.microsoft.com/office/drawing/2014/main" id="{25C442C8-F0DC-49EE-9206-20566599142A}"/>
              </a:ext>
            </a:extLst>
          </p:cNvPr>
          <p:cNvSpPr/>
          <p:nvPr/>
        </p:nvSpPr>
        <p:spPr>
          <a:xfrm>
            <a:off x="2844272" y="995145"/>
            <a:ext cx="1187727" cy="330724"/>
          </a:xfrm>
          <a:prstGeom prst="wedgeRectCallout">
            <a:avLst>
              <a:gd name="adj1" fmla="val 34727"/>
              <a:gd name="adj2" fmla="val 20990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spTree>
    <p:extLst>
      <p:ext uri="{BB962C8B-B14F-4D97-AF65-F5344CB8AC3E}">
        <p14:creationId xmlns:p14="http://schemas.microsoft.com/office/powerpoint/2010/main" val="168722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Scripted</a:t>
            </a:r>
            <a:r>
              <a:rPr lang="nl-NL" dirty="0"/>
              <a:t> Resource Management</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9" name="Cube 8">
            <a:extLst>
              <a:ext uri="{FF2B5EF4-FFF2-40B4-BE49-F238E27FC236}">
                <a16:creationId xmlns:a16="http://schemas.microsoft.com/office/drawing/2014/main" id="{E38E2315-6AEA-462C-B2A2-AEB887A3F023}"/>
              </a:ext>
            </a:extLst>
          </p:cNvPr>
          <p:cNvSpPr/>
          <p:nvPr/>
        </p:nvSpPr>
        <p:spPr>
          <a:xfrm>
            <a:off x="63861" y="2658458"/>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348663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4633596"/>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3441207"/>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3214761"/>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3720250"/>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Speech Bubble: Rectangle 29">
            <a:extLst>
              <a:ext uri="{FF2B5EF4-FFF2-40B4-BE49-F238E27FC236}">
                <a16:creationId xmlns:a16="http://schemas.microsoft.com/office/drawing/2014/main" id="{93CE917F-9F06-448B-A36A-2693126E7DC7}"/>
              </a:ext>
            </a:extLst>
          </p:cNvPr>
          <p:cNvSpPr/>
          <p:nvPr/>
        </p:nvSpPr>
        <p:spPr>
          <a:xfrm>
            <a:off x="8050130" y="4601239"/>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6576960" y="3793228"/>
            <a:ext cx="2004910" cy="330724"/>
          </a:xfrm>
          <a:prstGeom prst="wedgeRectCallout">
            <a:avLst>
              <a:gd name="adj1" fmla="val -83864"/>
              <a:gd name="adj2" fmla="val -8774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 </a:t>
            </a:r>
            <a:r>
              <a:rPr lang="nl-NL" i="1" dirty="0" err="1"/>
              <a:t>mynginxservice</a:t>
            </a:r>
            <a:endParaRPr lang="nl-NL" i="1"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2561215"/>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2289344"/>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6666074" y="1887733"/>
            <a:ext cx="1637551" cy="330724"/>
          </a:xfrm>
          <a:prstGeom prst="wedgeRectCallout">
            <a:avLst>
              <a:gd name="adj1" fmla="val -70369"/>
              <a:gd name="adj2" fmla="val 15248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r>
              <a:rPr lang="nl-NL" dirty="0"/>
              <a:t> </a:t>
            </a:r>
            <a:r>
              <a:rPr lang="nl-NL" i="1" dirty="0" err="1"/>
              <a:t>nginx</a:t>
            </a:r>
            <a:endParaRPr lang="en-NL" i="1"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892340"/>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2122314"/>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537456" y="1550395"/>
            <a:ext cx="1972659" cy="330724"/>
          </a:xfrm>
          <a:prstGeom prst="wedgeRectCallout">
            <a:avLst>
              <a:gd name="adj1" fmla="val 55239"/>
              <a:gd name="adj2" fmla="val 15021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Deployment </a:t>
            </a:r>
            <a:r>
              <a:rPr lang="nl-NL" i="1" dirty="0" err="1"/>
              <a:t>mynginx</a:t>
            </a:r>
            <a:endParaRPr lang="en-NL" i="1"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2561215"/>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2584230"/>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34" name="Picture 11">
            <a:extLst>
              <a:ext uri="{FF2B5EF4-FFF2-40B4-BE49-F238E27FC236}">
                <a16:creationId xmlns:a16="http://schemas.microsoft.com/office/drawing/2014/main" id="{B0ED128F-AF48-44DF-BDBE-BE15B032F27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4343636"/>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5" descr="Image result for docker container icon">
            <a:extLst>
              <a:ext uri="{FF2B5EF4-FFF2-40B4-BE49-F238E27FC236}">
                <a16:creationId xmlns:a16="http://schemas.microsoft.com/office/drawing/2014/main" id="{391E2718-499E-47CA-9B1E-29885123CEF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060960" y="360107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6" name="Cube 35">
            <a:extLst>
              <a:ext uri="{FF2B5EF4-FFF2-40B4-BE49-F238E27FC236}">
                <a16:creationId xmlns:a16="http://schemas.microsoft.com/office/drawing/2014/main" id="{A7F494C6-E52A-4BB5-85F0-18B94504737C}"/>
              </a:ext>
            </a:extLst>
          </p:cNvPr>
          <p:cNvSpPr/>
          <p:nvPr/>
        </p:nvSpPr>
        <p:spPr>
          <a:xfrm>
            <a:off x="997427" y="332920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37" name="Straight Arrow Connector 36">
            <a:extLst>
              <a:ext uri="{FF2B5EF4-FFF2-40B4-BE49-F238E27FC236}">
                <a16:creationId xmlns:a16="http://schemas.microsoft.com/office/drawing/2014/main" id="{4DEA5387-AA08-4E7B-A054-674967BE4F9B}"/>
              </a:ext>
            </a:extLst>
          </p:cNvPr>
          <p:cNvCxnSpPr>
            <a:cxnSpLocks/>
            <a:endCxn id="36" idx="0"/>
          </p:cNvCxnSpPr>
          <p:nvPr/>
        </p:nvCxnSpPr>
        <p:spPr>
          <a:xfrm flipH="1">
            <a:off x="1851283" y="2701038"/>
            <a:ext cx="877474"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32" name="Flowchart: Direct Access Storage 31">
            <a:extLst>
              <a:ext uri="{FF2B5EF4-FFF2-40B4-BE49-F238E27FC236}">
                <a16:creationId xmlns:a16="http://schemas.microsoft.com/office/drawing/2014/main" id="{1EDAEEAD-FA35-4FED-8F16-A8C28AF6DDDB}"/>
              </a:ext>
            </a:extLst>
          </p:cNvPr>
          <p:cNvSpPr/>
          <p:nvPr/>
        </p:nvSpPr>
        <p:spPr>
          <a:xfrm rot="5400000" flipH="1">
            <a:off x="5586029" y="3197787"/>
            <a:ext cx="200860" cy="33360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 name="Picture 2" descr="product logo">
            <a:extLst>
              <a:ext uri="{FF2B5EF4-FFF2-40B4-BE49-F238E27FC236}">
                <a16:creationId xmlns:a16="http://schemas.microsoft.com/office/drawing/2014/main" id="{EFDAD0A1-EB00-4E5E-93B8-F9DDB93FC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786" y="3899095"/>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roduct logo">
            <a:extLst>
              <a:ext uri="{FF2B5EF4-FFF2-40B4-BE49-F238E27FC236}">
                <a16:creationId xmlns:a16="http://schemas.microsoft.com/office/drawing/2014/main" id="{D63D358C-BC08-41B4-B0A6-3F16FA388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952" y="2855940"/>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product logo">
            <a:extLst>
              <a:ext uri="{FF2B5EF4-FFF2-40B4-BE49-F238E27FC236}">
                <a16:creationId xmlns:a16="http://schemas.microsoft.com/office/drawing/2014/main" id="{F0A609C8-4CAB-4BE6-A999-3C2416C00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547" y="3768596"/>
            <a:ext cx="228153" cy="22815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2E84B860-4CF3-45E7-8D97-71AEFE4FB090}"/>
              </a:ext>
            </a:extLst>
          </p:cNvPr>
          <p:cNvCxnSpPr>
            <a:cxnSpLocks/>
          </p:cNvCxnSpPr>
          <p:nvPr/>
        </p:nvCxnSpPr>
        <p:spPr>
          <a:xfrm flipH="1">
            <a:off x="2019527" y="3840626"/>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003203E-90E9-4604-BAEC-885FB3CACFA9}"/>
              </a:ext>
            </a:extLst>
          </p:cNvPr>
          <p:cNvSpPr/>
          <p:nvPr/>
        </p:nvSpPr>
        <p:spPr>
          <a:xfrm>
            <a:off x="715497" y="714163"/>
            <a:ext cx="5433255" cy="303781"/>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&lt;file | directory &gt;</a:t>
            </a:r>
          </a:p>
        </p:txBody>
      </p:sp>
      <p:sp>
        <p:nvSpPr>
          <p:cNvPr id="49" name="Cube 48">
            <a:extLst>
              <a:ext uri="{FF2B5EF4-FFF2-40B4-BE49-F238E27FC236}">
                <a16:creationId xmlns:a16="http://schemas.microsoft.com/office/drawing/2014/main" id="{E260419B-F658-4955-97B5-F5426F2419AD}"/>
              </a:ext>
            </a:extLst>
          </p:cNvPr>
          <p:cNvSpPr/>
          <p:nvPr/>
        </p:nvSpPr>
        <p:spPr>
          <a:xfrm>
            <a:off x="791927" y="2073276"/>
            <a:ext cx="5752673" cy="2116473"/>
          </a:xfrm>
          <a:prstGeom prst="cube">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Snagit_SNG847">
            <a:extLst>
              <a:ext uri="{FF2B5EF4-FFF2-40B4-BE49-F238E27FC236}">
                <a16:creationId xmlns:a16="http://schemas.microsoft.com/office/drawing/2014/main" id="{F1F51D10-1222-47A8-9545-8069AE691736}"/>
              </a:ext>
            </a:extLst>
          </p:cNvPr>
          <p:cNvPicPr>
            <a:picLocks noChangeAspect="1"/>
          </p:cNvPicPr>
          <p:nvPr/>
        </p:nvPicPr>
        <p:blipFill>
          <a:blip r:embed="rId5"/>
          <a:stretch>
            <a:fillRect/>
          </a:stretch>
        </p:blipFill>
        <p:spPr>
          <a:xfrm>
            <a:off x="4101203" y="1083648"/>
            <a:ext cx="4254241" cy="598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13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pic>
        <p:nvPicPr>
          <p:cNvPr id="6" name="Picture 5"/>
          <p:cNvPicPr>
            <a:picLocks noChangeAspect="1"/>
          </p:cNvPicPr>
          <p:nvPr/>
        </p:nvPicPr>
        <p:blipFill>
          <a:blip r:embed="rId2"/>
          <a:stretch>
            <a:fillRect/>
          </a:stretch>
        </p:blipFill>
        <p:spPr>
          <a:xfrm>
            <a:off x="309185" y="435822"/>
            <a:ext cx="8250310" cy="3944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122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060B-5001-4E3D-8187-DAD97141E926}"/>
              </a:ext>
            </a:extLst>
          </p:cNvPr>
          <p:cNvSpPr>
            <a:spLocks noGrp="1"/>
          </p:cNvSpPr>
          <p:nvPr>
            <p:ph type="title"/>
          </p:nvPr>
        </p:nvSpPr>
        <p:spPr/>
        <p:txBody>
          <a:bodyPr/>
          <a:lstStyle/>
          <a:p>
            <a:r>
              <a:rPr lang="nl-NL" dirty="0" err="1"/>
              <a:t>Visualizing</a:t>
            </a:r>
            <a:r>
              <a:rPr lang="nl-NL" dirty="0"/>
              <a:t> </a:t>
            </a:r>
            <a:r>
              <a:rPr lang="nl-NL" dirty="0" err="1"/>
              <a:t>Kubernetes</a:t>
            </a:r>
            <a:r>
              <a:rPr lang="nl-NL" dirty="0"/>
              <a:t> Resources </a:t>
            </a:r>
            <a:r>
              <a:rPr lang="nl-NL" dirty="0" err="1"/>
              <a:t>with</a:t>
            </a:r>
            <a:r>
              <a:rPr lang="nl-NL" dirty="0"/>
              <a:t> </a:t>
            </a:r>
            <a:r>
              <a:rPr lang="nl-NL" dirty="0" err="1"/>
              <a:t>WeaveScope</a:t>
            </a:r>
            <a:endParaRPr lang="en-NL" dirty="0"/>
          </a:p>
        </p:txBody>
      </p:sp>
      <p:sp>
        <p:nvSpPr>
          <p:cNvPr id="3" name="Content Placeholder 2">
            <a:extLst>
              <a:ext uri="{FF2B5EF4-FFF2-40B4-BE49-F238E27FC236}">
                <a16:creationId xmlns:a16="http://schemas.microsoft.com/office/drawing/2014/main" id="{5D4E41E1-11C9-4ACF-BBC3-F7F4C0C888F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6110E3E-2A49-4F3C-ABA2-43FF2BC05470}"/>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4">
            <a:extLst>
              <a:ext uri="{FF2B5EF4-FFF2-40B4-BE49-F238E27FC236}">
                <a16:creationId xmlns:a16="http://schemas.microsoft.com/office/drawing/2014/main" id="{3B635982-AC64-496F-84F9-BADDCEFCB6B9}"/>
              </a:ext>
            </a:extLst>
          </p:cNvPr>
          <p:cNvPicPr>
            <a:picLocks noChangeAspect="1"/>
          </p:cNvPicPr>
          <p:nvPr/>
        </p:nvPicPr>
        <p:blipFill>
          <a:blip r:embed="rId2"/>
          <a:stretch>
            <a:fillRect/>
          </a:stretch>
        </p:blipFill>
        <p:spPr>
          <a:xfrm>
            <a:off x="720003" y="859513"/>
            <a:ext cx="8114109" cy="4076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669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3CBC-B406-4ACB-B98B-DA28E0575CC0}"/>
              </a:ext>
            </a:extLst>
          </p:cNvPr>
          <p:cNvSpPr>
            <a:spLocks noGrp="1"/>
          </p:cNvSpPr>
          <p:nvPr>
            <p:ph type="title"/>
          </p:nvPr>
        </p:nvSpPr>
        <p:spPr/>
        <p:txBody>
          <a:bodyPr/>
          <a:lstStyle/>
          <a:p>
            <a:r>
              <a:rPr lang="nl-NL" dirty="0" err="1"/>
              <a:t>One</a:t>
            </a:r>
            <a:r>
              <a:rPr lang="nl-NL" dirty="0"/>
              <a:t> way of </a:t>
            </a:r>
            <a:r>
              <a:rPr lang="nl-NL" dirty="0" err="1"/>
              <a:t>looking</a:t>
            </a:r>
            <a:r>
              <a:rPr lang="nl-NL" dirty="0"/>
              <a:t> at </a:t>
            </a:r>
            <a:r>
              <a:rPr lang="nl-NL" dirty="0" err="1"/>
              <a:t>Kubernetes</a:t>
            </a:r>
            <a:endParaRPr lang="en-NL" dirty="0"/>
          </a:p>
        </p:txBody>
      </p:sp>
      <p:sp>
        <p:nvSpPr>
          <p:cNvPr id="3" name="Content Placeholder 2">
            <a:extLst>
              <a:ext uri="{FF2B5EF4-FFF2-40B4-BE49-F238E27FC236}">
                <a16:creationId xmlns:a16="http://schemas.microsoft.com/office/drawing/2014/main" id="{6E2F5715-140E-4FD0-8F0D-CA6E8B7C9B35}"/>
              </a:ext>
            </a:extLst>
          </p:cNvPr>
          <p:cNvSpPr>
            <a:spLocks noGrp="1"/>
          </p:cNvSpPr>
          <p:nvPr>
            <p:ph idx="1"/>
          </p:nvPr>
        </p:nvSpPr>
        <p:spPr>
          <a:xfrm>
            <a:off x="720003" y="936000"/>
            <a:ext cx="7664342" cy="3780000"/>
          </a:xfrm>
        </p:spPr>
        <p:txBody>
          <a:bodyPr/>
          <a:lstStyle/>
          <a:p>
            <a:r>
              <a:rPr lang="en-US" dirty="0"/>
              <a:t>Kubernetes is essentially a </a:t>
            </a:r>
            <a:r>
              <a:rPr lang="en-US" b="1" dirty="0"/>
              <a:t>desired state manager</a:t>
            </a:r>
            <a:r>
              <a:rPr lang="en-US" dirty="0"/>
              <a:t>. </a:t>
            </a:r>
          </a:p>
          <a:p>
            <a:r>
              <a:rPr lang="en-US" dirty="0"/>
              <a:t>You give it a desired state for your application (number of instances, disk space, image to use, etc.) and it attempts to maintain that state should anything get out of </a:t>
            </a:r>
            <a:r>
              <a:rPr lang="en-US" dirty="0" err="1"/>
              <a:t>wack</a:t>
            </a:r>
            <a:r>
              <a:rPr lang="en-US" dirty="0"/>
              <a:t>. </a:t>
            </a:r>
          </a:p>
          <a:p>
            <a:r>
              <a:rPr lang="en-US" dirty="0"/>
              <a:t>Kubernetes uses what’s called a control plane on it’s master node. </a:t>
            </a:r>
            <a:br>
              <a:rPr lang="en-US" dirty="0"/>
            </a:br>
            <a:r>
              <a:rPr lang="en-US" dirty="0"/>
              <a:t>The control plane includes a number of </a:t>
            </a:r>
            <a:r>
              <a:rPr lang="en-US" b="1" dirty="0"/>
              <a:t>controllers </a:t>
            </a:r>
            <a:r>
              <a:rPr lang="en-US" dirty="0"/>
              <a:t>whose job is to reconcile against the desired state in the following way:</a:t>
            </a:r>
          </a:p>
          <a:p>
            <a:pPr lvl="1"/>
            <a:r>
              <a:rPr lang="en-US" dirty="0"/>
              <a:t>Monitor existing K8s objects (Pods, </a:t>
            </a:r>
            <a:br>
              <a:rPr lang="en-US" dirty="0"/>
            </a:br>
            <a:r>
              <a:rPr lang="en-US" dirty="0"/>
              <a:t>Deployments, etc.) to determine their state</a:t>
            </a:r>
          </a:p>
          <a:p>
            <a:pPr lvl="1"/>
            <a:r>
              <a:rPr lang="en-US" dirty="0"/>
              <a:t>Compare it to the K8s </a:t>
            </a:r>
            <a:r>
              <a:rPr lang="en-US" dirty="0" err="1"/>
              <a:t>yaml</a:t>
            </a:r>
            <a:r>
              <a:rPr lang="en-US" dirty="0"/>
              <a:t> spec </a:t>
            </a:r>
            <a:br>
              <a:rPr lang="en-US" dirty="0"/>
            </a:br>
            <a:r>
              <a:rPr lang="en-US" dirty="0"/>
              <a:t>for the object</a:t>
            </a:r>
          </a:p>
          <a:p>
            <a:pPr lvl="1"/>
            <a:r>
              <a:rPr lang="en-US" dirty="0"/>
              <a:t>If the state is not the same as the spec, </a:t>
            </a:r>
            <a:br>
              <a:rPr lang="en-US" dirty="0"/>
            </a:br>
            <a:r>
              <a:rPr lang="en-US" dirty="0"/>
              <a:t>the controller will attempt to remedy this</a:t>
            </a:r>
          </a:p>
          <a:p>
            <a:endParaRPr lang="en-NL" dirty="0"/>
          </a:p>
        </p:txBody>
      </p:sp>
      <p:sp>
        <p:nvSpPr>
          <p:cNvPr id="4" name="Footer Placeholder 3">
            <a:extLst>
              <a:ext uri="{FF2B5EF4-FFF2-40B4-BE49-F238E27FC236}">
                <a16:creationId xmlns:a16="http://schemas.microsoft.com/office/drawing/2014/main" id="{0B6D53F4-0ECC-4812-92C3-16FFA37910C5}"/>
              </a:ext>
            </a:extLst>
          </p:cNvPr>
          <p:cNvSpPr>
            <a:spLocks noGrp="1"/>
          </p:cNvSpPr>
          <p:nvPr>
            <p:ph type="ftr" sz="quarter" idx="11"/>
          </p:nvPr>
        </p:nvSpPr>
        <p:spPr/>
        <p:txBody>
          <a:bodyPr/>
          <a:lstStyle/>
          <a:p>
            <a:r>
              <a:rPr lang="sv-SE"/>
              <a:t>AMIS SIG Introduction Docker &amp; Kubernetes</a:t>
            </a:r>
            <a:endParaRPr lang="nl-NL"/>
          </a:p>
        </p:txBody>
      </p:sp>
      <p:pic>
        <p:nvPicPr>
          <p:cNvPr id="8194" name="Picture 2" descr="K8s-2">
            <a:extLst>
              <a:ext uri="{FF2B5EF4-FFF2-40B4-BE49-F238E27FC236}">
                <a16:creationId xmlns:a16="http://schemas.microsoft.com/office/drawing/2014/main" id="{24ADB4E1-DF9E-4D3D-96CF-55E6E9EF4C64}"/>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13738" y="2307841"/>
            <a:ext cx="4549393" cy="25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66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Volume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59821" y="3053644"/>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69067" y="1914056"/>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19527" y="3053644"/>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997427" y="3556654"/>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1350208" y="4046669"/>
            <a:ext cx="823366"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32946" y="2824275"/>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12231" y="2542221"/>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3" name="Connector: Elbow 12">
            <a:extLst>
              <a:ext uri="{FF2B5EF4-FFF2-40B4-BE49-F238E27FC236}">
                <a16:creationId xmlns:a16="http://schemas.microsoft.com/office/drawing/2014/main" id="{1D6A7E2D-41E2-44AC-AAEB-A622A8C1D000}"/>
              </a:ext>
            </a:extLst>
          </p:cNvPr>
          <p:cNvCxnSpPr>
            <a:endCxn id="3" idx="1"/>
          </p:cNvCxnSpPr>
          <p:nvPr/>
        </p:nvCxnSpPr>
        <p:spPr>
          <a:xfrm rot="10800000" flipV="1">
            <a:off x="1321131" y="3277636"/>
            <a:ext cx="440027" cy="2790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1C19AA2-824E-43D9-8C66-1AB3404E7DF9}"/>
              </a:ext>
            </a:extLst>
          </p:cNvPr>
          <p:cNvCxnSpPr>
            <a:cxnSpLocks/>
          </p:cNvCxnSpPr>
          <p:nvPr/>
        </p:nvCxnSpPr>
        <p:spPr>
          <a:xfrm>
            <a:off x="622564" y="3156164"/>
            <a:ext cx="601131" cy="4004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986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C355-8E0F-4B70-A3F2-FF4AE190D386}"/>
              </a:ext>
            </a:extLst>
          </p:cNvPr>
          <p:cNvSpPr>
            <a:spLocks noGrp="1"/>
          </p:cNvSpPr>
          <p:nvPr>
            <p:ph type="title"/>
          </p:nvPr>
        </p:nvSpPr>
        <p:spPr/>
        <p:txBody>
          <a:bodyPr/>
          <a:lstStyle/>
          <a:p>
            <a:r>
              <a:rPr lang="nl-NL" dirty="0"/>
              <a:t>Volume </a:t>
            </a:r>
            <a:r>
              <a:rPr lang="nl-NL" dirty="0" err="1"/>
              <a:t>and</a:t>
            </a:r>
            <a:r>
              <a:rPr lang="nl-NL" dirty="0"/>
              <a:t> Volume </a:t>
            </a:r>
            <a:r>
              <a:rPr lang="nl-NL" dirty="0" err="1"/>
              <a:t>mount</a:t>
            </a:r>
            <a:endParaRPr lang="en-NL" dirty="0"/>
          </a:p>
        </p:txBody>
      </p:sp>
      <p:sp>
        <p:nvSpPr>
          <p:cNvPr id="3" name="Content Placeholder 2">
            <a:extLst>
              <a:ext uri="{FF2B5EF4-FFF2-40B4-BE49-F238E27FC236}">
                <a16:creationId xmlns:a16="http://schemas.microsoft.com/office/drawing/2014/main" id="{641C8D33-6A16-42FD-A904-B55AAE07670A}"/>
              </a:ext>
            </a:extLst>
          </p:cNvPr>
          <p:cNvSpPr>
            <a:spLocks noGrp="1"/>
          </p:cNvSpPr>
          <p:nvPr>
            <p:ph idx="1"/>
          </p:nvPr>
        </p:nvSpPr>
        <p:spPr/>
        <p:txBody>
          <a:bodyPr/>
          <a:lstStyle/>
          <a:p>
            <a:r>
              <a:rPr lang="nl-NL" dirty="0"/>
              <a:t>Volume is </a:t>
            </a:r>
            <a:r>
              <a:rPr lang="nl-NL" dirty="0" err="1"/>
              <a:t>associated</a:t>
            </a:r>
            <a:r>
              <a:rPr lang="nl-NL" dirty="0"/>
              <a:t> </a:t>
            </a:r>
            <a:r>
              <a:rPr lang="nl-NL" dirty="0" err="1"/>
              <a:t>with</a:t>
            </a:r>
            <a:r>
              <a:rPr lang="nl-NL" dirty="0"/>
              <a:t> a </a:t>
            </a:r>
            <a:r>
              <a:rPr lang="nl-NL" dirty="0" err="1"/>
              <a:t>Pod</a:t>
            </a:r>
            <a:endParaRPr lang="nl-NL" dirty="0"/>
          </a:p>
          <a:p>
            <a:pPr lvl="1"/>
            <a:r>
              <a:rPr lang="nl-NL" dirty="0" err="1"/>
              <a:t>Lives</a:t>
            </a:r>
            <a:r>
              <a:rPr lang="nl-NL" dirty="0"/>
              <a:t> as long as </a:t>
            </a:r>
            <a:r>
              <a:rPr lang="nl-NL" dirty="0" err="1"/>
              <a:t>the</a:t>
            </a:r>
            <a:r>
              <a:rPr lang="nl-NL" dirty="0"/>
              <a:t> </a:t>
            </a:r>
            <a:r>
              <a:rPr lang="nl-NL" dirty="0" err="1"/>
              <a:t>Pod</a:t>
            </a:r>
            <a:r>
              <a:rPr lang="nl-NL" dirty="0"/>
              <a:t> </a:t>
            </a:r>
            <a:r>
              <a:rPr lang="nl-NL" dirty="0" err="1"/>
              <a:t>it</a:t>
            </a:r>
            <a:r>
              <a:rPr lang="nl-NL" dirty="0"/>
              <a:t> is </a:t>
            </a:r>
            <a:r>
              <a:rPr lang="nl-NL" dirty="0" err="1"/>
              <a:t>associated</a:t>
            </a:r>
            <a:r>
              <a:rPr lang="nl-NL" dirty="0"/>
              <a:t> </a:t>
            </a:r>
            <a:r>
              <a:rPr lang="nl-NL" dirty="0" err="1"/>
              <a:t>with</a:t>
            </a:r>
            <a:endParaRPr lang="nl-NL" dirty="0"/>
          </a:p>
          <a:p>
            <a:pPr lvl="1"/>
            <a:r>
              <a:rPr lang="nl-NL" dirty="0"/>
              <a:t>Data is </a:t>
            </a:r>
            <a:r>
              <a:rPr lang="nl-NL" dirty="0" err="1"/>
              <a:t>preserved</a:t>
            </a:r>
            <a:r>
              <a:rPr lang="nl-NL" dirty="0"/>
              <a:t> </a:t>
            </a:r>
            <a:r>
              <a:rPr lang="nl-NL" dirty="0" err="1"/>
              <a:t>across</a:t>
            </a:r>
            <a:r>
              <a:rPr lang="nl-NL" dirty="0"/>
              <a:t> container restarts</a:t>
            </a:r>
          </a:p>
          <a:p>
            <a:pPr lvl="1"/>
            <a:r>
              <a:rPr lang="nl-NL" dirty="0"/>
              <a:t>It is </a:t>
            </a:r>
            <a:r>
              <a:rPr lang="nl-NL" dirty="0" err="1"/>
              <a:t>not</a:t>
            </a:r>
            <a:r>
              <a:rPr lang="nl-NL" dirty="0"/>
              <a:t> </a:t>
            </a:r>
            <a:r>
              <a:rPr lang="nl-NL" dirty="0" err="1"/>
              <a:t>meaningful</a:t>
            </a:r>
            <a:r>
              <a:rPr lang="nl-NL" dirty="0"/>
              <a:t> </a:t>
            </a:r>
            <a:r>
              <a:rPr lang="nl-NL" dirty="0" err="1"/>
              <a:t>across</a:t>
            </a:r>
            <a:r>
              <a:rPr lang="nl-NL" dirty="0"/>
              <a:t> </a:t>
            </a:r>
            <a:r>
              <a:rPr lang="nl-NL" dirty="0" err="1"/>
              <a:t>Pods</a:t>
            </a:r>
            <a:r>
              <a:rPr lang="nl-NL" dirty="0"/>
              <a:t> or even </a:t>
            </a:r>
            <a:r>
              <a:rPr lang="nl-NL" dirty="0" err="1"/>
              <a:t>Pod</a:t>
            </a:r>
            <a:r>
              <a:rPr lang="nl-NL" dirty="0"/>
              <a:t> restarts</a:t>
            </a:r>
          </a:p>
          <a:p>
            <a:pPr lvl="2"/>
            <a:r>
              <a:rPr lang="nl-NL" dirty="0" err="1"/>
              <a:t>Use</a:t>
            </a:r>
            <a:r>
              <a:rPr lang="nl-NL" dirty="0"/>
              <a:t> </a:t>
            </a:r>
            <a:r>
              <a:rPr lang="nl-NL" dirty="0" err="1"/>
              <a:t>PeristentVolume</a:t>
            </a:r>
            <a:r>
              <a:rPr lang="nl-NL" dirty="0"/>
              <a:t> </a:t>
            </a:r>
            <a:r>
              <a:rPr lang="nl-NL" dirty="0" err="1"/>
              <a:t>and</a:t>
            </a:r>
            <a:r>
              <a:rPr lang="nl-NL" dirty="0"/>
              <a:t> </a:t>
            </a:r>
            <a:r>
              <a:rPr lang="nl-NL" dirty="0" err="1"/>
              <a:t>PersistentVolumeClain</a:t>
            </a:r>
            <a:endParaRPr lang="nl-NL" dirty="0"/>
          </a:p>
          <a:p>
            <a:r>
              <a:rPr lang="nl-NL" dirty="0" err="1"/>
              <a:t>Accessible</a:t>
            </a:r>
            <a:r>
              <a:rPr lang="nl-NL" dirty="0"/>
              <a:t> </a:t>
            </a:r>
            <a:r>
              <a:rPr lang="nl-NL" dirty="0" err="1"/>
              <a:t>to</a:t>
            </a:r>
            <a:r>
              <a:rPr lang="nl-NL" dirty="0"/>
              <a:t> </a:t>
            </a:r>
            <a:r>
              <a:rPr lang="nl-NL" dirty="0" err="1"/>
              <a:t>all</a:t>
            </a:r>
            <a:r>
              <a:rPr lang="nl-NL" dirty="0"/>
              <a:t> containers in </a:t>
            </a:r>
            <a:r>
              <a:rPr lang="nl-NL" dirty="0" err="1"/>
              <a:t>the</a:t>
            </a:r>
            <a:r>
              <a:rPr lang="nl-NL" dirty="0"/>
              <a:t> </a:t>
            </a:r>
            <a:r>
              <a:rPr lang="nl-NL" dirty="0" err="1"/>
              <a:t>Pod</a:t>
            </a:r>
            <a:endParaRPr lang="nl-NL" dirty="0"/>
          </a:p>
          <a:p>
            <a:pPr lvl="1"/>
            <a:r>
              <a:rPr lang="nl-NL" dirty="0" err="1"/>
              <a:t>Mounted</a:t>
            </a:r>
            <a:r>
              <a:rPr lang="nl-NL" dirty="0"/>
              <a:t> at </a:t>
            </a:r>
            <a:r>
              <a:rPr lang="nl-NL" dirty="0" err="1"/>
              <a:t>specific</a:t>
            </a:r>
            <a:r>
              <a:rPr lang="nl-NL" dirty="0"/>
              <a:t> points in </a:t>
            </a:r>
            <a:r>
              <a:rPr lang="nl-NL" dirty="0" err="1"/>
              <a:t>each</a:t>
            </a:r>
            <a:r>
              <a:rPr lang="nl-NL" dirty="0"/>
              <a:t> container</a:t>
            </a:r>
          </a:p>
          <a:p>
            <a:r>
              <a:rPr lang="nl-NL" dirty="0"/>
              <a:t>Multiple types of Volumes</a:t>
            </a:r>
          </a:p>
          <a:p>
            <a:pPr lvl="1"/>
            <a:r>
              <a:rPr lang="nl-NL" dirty="0" err="1"/>
              <a:t>emptyDir</a:t>
            </a:r>
            <a:r>
              <a:rPr lang="nl-NL" dirty="0"/>
              <a:t> (</a:t>
            </a:r>
            <a:r>
              <a:rPr lang="nl-NL" dirty="0" err="1"/>
              <a:t>local</a:t>
            </a:r>
            <a:r>
              <a:rPr lang="nl-NL" dirty="0"/>
              <a:t> file cache), </a:t>
            </a:r>
            <a:r>
              <a:rPr lang="nl-NL" dirty="0" err="1"/>
              <a:t>hostPath</a:t>
            </a:r>
            <a:r>
              <a:rPr lang="nl-NL" dirty="0"/>
              <a:t> (on </a:t>
            </a:r>
            <a:r>
              <a:rPr lang="nl-NL" dirty="0" err="1"/>
              <a:t>local</a:t>
            </a:r>
            <a:r>
              <a:rPr lang="nl-NL" dirty="0"/>
              <a:t> Node), </a:t>
            </a:r>
            <a:r>
              <a:rPr lang="nl-NL" dirty="0" err="1"/>
              <a:t>local</a:t>
            </a:r>
            <a:endParaRPr lang="nl-NL" dirty="0"/>
          </a:p>
          <a:p>
            <a:pPr lvl="1"/>
            <a:r>
              <a:rPr lang="nl-NL" dirty="0" err="1"/>
              <a:t>nfs</a:t>
            </a:r>
            <a:r>
              <a:rPr lang="nl-NL" dirty="0"/>
              <a:t>, </a:t>
            </a:r>
            <a:r>
              <a:rPr lang="nl-NL" dirty="0" err="1"/>
              <a:t>iscsi</a:t>
            </a:r>
            <a:r>
              <a:rPr lang="nl-NL" dirty="0"/>
              <a:t>, </a:t>
            </a:r>
            <a:r>
              <a:rPr lang="nl-NL" dirty="0" err="1"/>
              <a:t>storageOS</a:t>
            </a:r>
            <a:r>
              <a:rPr lang="nl-NL" dirty="0"/>
              <a:t>, </a:t>
            </a:r>
            <a:r>
              <a:rPr lang="nl-NL" dirty="0" err="1"/>
              <a:t>vSphere</a:t>
            </a:r>
            <a:r>
              <a:rPr lang="nl-NL" dirty="0"/>
              <a:t>, </a:t>
            </a:r>
            <a:r>
              <a:rPr lang="nl-NL" dirty="0" err="1"/>
              <a:t>cephfs</a:t>
            </a:r>
            <a:r>
              <a:rPr lang="nl-NL" dirty="0"/>
              <a:t>, </a:t>
            </a:r>
            <a:r>
              <a:rPr lang="nl-NL" dirty="0" err="1"/>
              <a:t>cinder</a:t>
            </a:r>
            <a:r>
              <a:rPr lang="nl-NL" dirty="0"/>
              <a:t> (</a:t>
            </a:r>
            <a:r>
              <a:rPr lang="nl-NL" dirty="0" err="1"/>
              <a:t>OpenStack</a:t>
            </a:r>
            <a:r>
              <a:rPr lang="nl-NL" dirty="0"/>
              <a:t>)</a:t>
            </a:r>
          </a:p>
          <a:p>
            <a:pPr lvl="1"/>
            <a:r>
              <a:rPr lang="nl-NL" dirty="0" err="1"/>
              <a:t>awsElasticBlockStore</a:t>
            </a:r>
            <a:r>
              <a:rPr lang="nl-NL" dirty="0"/>
              <a:t>, </a:t>
            </a:r>
            <a:r>
              <a:rPr lang="nl-NL" dirty="0" err="1"/>
              <a:t>azureDisk</a:t>
            </a:r>
            <a:r>
              <a:rPr lang="nl-NL" dirty="0"/>
              <a:t>, </a:t>
            </a:r>
            <a:r>
              <a:rPr lang="nl-NL" dirty="0" err="1"/>
              <a:t>azureFile</a:t>
            </a:r>
            <a:r>
              <a:rPr lang="nl-NL" dirty="0"/>
              <a:t>, </a:t>
            </a:r>
            <a:r>
              <a:rPr lang="nl-NL" dirty="0" err="1"/>
              <a:t>gcePersistentDisk</a:t>
            </a:r>
            <a:endParaRPr lang="nl-NL" dirty="0"/>
          </a:p>
          <a:p>
            <a:pPr lvl="1"/>
            <a:r>
              <a:rPr lang="nl-NL" dirty="0" err="1"/>
              <a:t>secret</a:t>
            </a:r>
            <a:r>
              <a:rPr lang="nl-NL" dirty="0"/>
              <a:t>, </a:t>
            </a:r>
            <a:r>
              <a:rPr lang="nl-NL" dirty="0" err="1"/>
              <a:t>configMap</a:t>
            </a:r>
            <a:endParaRPr lang="nl-NL" dirty="0"/>
          </a:p>
          <a:p>
            <a:pPr lvl="1"/>
            <a:r>
              <a:rPr lang="nl-NL" dirty="0" err="1"/>
              <a:t>persistentVolumeClaim</a:t>
            </a:r>
            <a:endParaRPr lang="nl-NL" dirty="0"/>
          </a:p>
          <a:p>
            <a:endParaRPr lang="en-NL" dirty="0"/>
          </a:p>
        </p:txBody>
      </p:sp>
      <p:sp>
        <p:nvSpPr>
          <p:cNvPr id="4" name="Footer Placeholder 3">
            <a:extLst>
              <a:ext uri="{FF2B5EF4-FFF2-40B4-BE49-F238E27FC236}">
                <a16:creationId xmlns:a16="http://schemas.microsoft.com/office/drawing/2014/main" id="{6CCD5E38-0255-47E5-96EF-84CA6BECFDE1}"/>
              </a:ext>
            </a:extLst>
          </p:cNvPr>
          <p:cNvSpPr>
            <a:spLocks noGrp="1"/>
          </p:cNvSpPr>
          <p:nvPr>
            <p:ph type="ftr" sz="quarter" idx="11"/>
          </p:nvPr>
        </p:nvSpPr>
        <p:spPr/>
        <p:txBody>
          <a:bodyPr/>
          <a:lstStyle/>
          <a:p>
            <a:r>
              <a:rPr lang="sv-SE"/>
              <a:t>AMIS SIG Introduction Docker &amp; Kubernetes</a:t>
            </a:r>
            <a:endParaRPr lang="nl-NL"/>
          </a:p>
        </p:txBody>
      </p:sp>
      <p:pic>
        <p:nvPicPr>
          <p:cNvPr id="5" name="Picture 25" descr="Image result for docker container icon">
            <a:extLst>
              <a:ext uri="{FF2B5EF4-FFF2-40B4-BE49-F238E27FC236}">
                <a16:creationId xmlns:a16="http://schemas.microsoft.com/office/drawing/2014/main" id="{B407BFC2-988A-4BD4-B54C-BEE01F3394AD}"/>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231388" y="1500526"/>
            <a:ext cx="521582" cy="250463"/>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7C06D93A-18EC-4383-A603-2F4530740BB2}"/>
              </a:ext>
            </a:extLst>
          </p:cNvPr>
          <p:cNvSpPr/>
          <p:nvPr/>
        </p:nvSpPr>
        <p:spPr>
          <a:xfrm>
            <a:off x="6668994" y="2003536"/>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Speech Bubble: Rectangle 6">
            <a:extLst>
              <a:ext uri="{FF2B5EF4-FFF2-40B4-BE49-F238E27FC236}">
                <a16:creationId xmlns:a16="http://schemas.microsoft.com/office/drawing/2014/main" id="{69D81AB4-64EF-4270-8B68-DF1C46501734}"/>
              </a:ext>
            </a:extLst>
          </p:cNvPr>
          <p:cNvSpPr/>
          <p:nvPr/>
        </p:nvSpPr>
        <p:spPr>
          <a:xfrm>
            <a:off x="7021775" y="2493551"/>
            <a:ext cx="823366"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volume</a:t>
            </a:r>
            <a:endParaRPr lang="en-NL" dirty="0"/>
          </a:p>
        </p:txBody>
      </p:sp>
      <p:pic>
        <p:nvPicPr>
          <p:cNvPr id="8" name="Picture 25" descr="Image result for docker container icon">
            <a:extLst>
              <a:ext uri="{FF2B5EF4-FFF2-40B4-BE49-F238E27FC236}">
                <a16:creationId xmlns:a16="http://schemas.microsoft.com/office/drawing/2014/main" id="{865895F9-DBF9-443E-9616-53C738ABA44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104513" y="1271157"/>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a:extLst>
              <a:ext uri="{FF2B5EF4-FFF2-40B4-BE49-F238E27FC236}">
                <a16:creationId xmlns:a16="http://schemas.microsoft.com/office/drawing/2014/main" id="{5720F06C-A27D-4AB0-8BC4-32F71071B830}"/>
              </a:ext>
            </a:extLst>
          </p:cNvPr>
          <p:cNvSpPr/>
          <p:nvPr/>
        </p:nvSpPr>
        <p:spPr>
          <a:xfrm>
            <a:off x="6083798" y="989103"/>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0" name="Connector: Elbow 9">
            <a:extLst>
              <a:ext uri="{FF2B5EF4-FFF2-40B4-BE49-F238E27FC236}">
                <a16:creationId xmlns:a16="http://schemas.microsoft.com/office/drawing/2014/main" id="{F55F67FC-9528-450B-B248-972D29DF68EB}"/>
              </a:ext>
            </a:extLst>
          </p:cNvPr>
          <p:cNvCxnSpPr>
            <a:endCxn id="6" idx="1"/>
          </p:cNvCxnSpPr>
          <p:nvPr/>
        </p:nvCxnSpPr>
        <p:spPr>
          <a:xfrm rot="10800000" flipV="1">
            <a:off x="6992698" y="1724518"/>
            <a:ext cx="440027" cy="2790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4954D55-E750-4597-B23C-39DEC873B646}"/>
              </a:ext>
            </a:extLst>
          </p:cNvPr>
          <p:cNvCxnSpPr>
            <a:cxnSpLocks/>
          </p:cNvCxnSpPr>
          <p:nvPr/>
        </p:nvCxnSpPr>
        <p:spPr>
          <a:xfrm>
            <a:off x="6294131" y="1603046"/>
            <a:ext cx="601131" cy="4004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peech Bubble: Rectangle 11">
            <a:extLst>
              <a:ext uri="{FF2B5EF4-FFF2-40B4-BE49-F238E27FC236}">
                <a16:creationId xmlns:a16="http://schemas.microsoft.com/office/drawing/2014/main" id="{5EA791BD-A25E-41E8-BD41-55C9D6A494CF}"/>
              </a:ext>
            </a:extLst>
          </p:cNvPr>
          <p:cNvSpPr/>
          <p:nvPr/>
        </p:nvSpPr>
        <p:spPr>
          <a:xfrm>
            <a:off x="7433458" y="1939166"/>
            <a:ext cx="1350778"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volumeMount</a:t>
            </a:r>
            <a:endParaRPr lang="en-NL" dirty="0"/>
          </a:p>
        </p:txBody>
      </p:sp>
      <p:sp>
        <p:nvSpPr>
          <p:cNvPr id="13" name="Speech Bubble: Rectangle 12">
            <a:extLst>
              <a:ext uri="{FF2B5EF4-FFF2-40B4-BE49-F238E27FC236}">
                <a16:creationId xmlns:a16="http://schemas.microsoft.com/office/drawing/2014/main" id="{9406E027-7092-41AC-BFB3-A3D5A8819C10}"/>
              </a:ext>
            </a:extLst>
          </p:cNvPr>
          <p:cNvSpPr/>
          <p:nvPr/>
        </p:nvSpPr>
        <p:spPr>
          <a:xfrm>
            <a:off x="4753735" y="868433"/>
            <a:ext cx="1350778" cy="330724"/>
          </a:xfrm>
          <a:prstGeom prst="wedgeRectCallout">
            <a:avLst>
              <a:gd name="adj1" fmla="val 67069"/>
              <a:gd name="adj2" fmla="val 1774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volumeMount</a:t>
            </a:r>
            <a:endParaRPr lang="en-NL" dirty="0"/>
          </a:p>
        </p:txBody>
      </p:sp>
    </p:spTree>
    <p:extLst>
      <p:ext uri="{BB962C8B-B14F-4D97-AF65-F5344CB8AC3E}">
        <p14:creationId xmlns:p14="http://schemas.microsoft.com/office/powerpoint/2010/main" val="122487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br>
              <a:rPr lang="nl-NL" dirty="0"/>
            </a:br>
            <a:r>
              <a:rPr lang="nl-NL" dirty="0" err="1"/>
              <a:t>PersistentVolume</a:t>
            </a:r>
            <a:r>
              <a:rPr lang="nl-NL" dirty="0"/>
              <a:t> &amp; </a:t>
            </a:r>
            <a:r>
              <a:rPr lang="nl-NL" dirty="0" err="1"/>
              <a:t>PersistentVolumeClaim</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46282" y="2332515"/>
            <a:ext cx="812606" cy="3902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401298"/>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17485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680341"/>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923999" y="986221"/>
            <a:ext cx="595657" cy="330724"/>
          </a:xfrm>
          <a:prstGeom prst="wedgeRectCallout">
            <a:avLst>
              <a:gd name="adj1" fmla="val -15004"/>
              <a:gd name="adj2" fmla="val 14114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00325" y="928631"/>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59821" y="2800717"/>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69067" y="1661129"/>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19527" y="2800717"/>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6984587" y="2991304"/>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7464913" y="2669073"/>
            <a:ext cx="1628863" cy="330724"/>
          </a:xfrm>
          <a:prstGeom prst="wedgeRectCallout">
            <a:avLst>
              <a:gd name="adj1" fmla="val -49027"/>
              <a:gd name="adj2" fmla="val 1219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en-NL" b="1"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32946" y="2571348"/>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12231" y="2289294"/>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8" name="Connector: Elbow 17">
            <a:extLst>
              <a:ext uri="{FF2B5EF4-FFF2-40B4-BE49-F238E27FC236}">
                <a16:creationId xmlns:a16="http://schemas.microsoft.com/office/drawing/2014/main" id="{91C19AA2-824E-43D9-8C66-1AB3404E7DF9}"/>
              </a:ext>
            </a:extLst>
          </p:cNvPr>
          <p:cNvCxnSpPr>
            <a:cxnSpLocks/>
            <a:stCxn id="33" idx="3"/>
          </p:cNvCxnSpPr>
          <p:nvPr/>
        </p:nvCxnSpPr>
        <p:spPr>
          <a:xfrm rot="16200000" flipH="1">
            <a:off x="2836072" y="1680641"/>
            <a:ext cx="119580" cy="309249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ylinder 48">
            <a:extLst>
              <a:ext uri="{FF2B5EF4-FFF2-40B4-BE49-F238E27FC236}">
                <a16:creationId xmlns:a16="http://schemas.microsoft.com/office/drawing/2014/main" id="{ED9D69F3-DBA5-4148-8009-0B4892664C3A}"/>
              </a:ext>
            </a:extLst>
          </p:cNvPr>
          <p:cNvSpPr/>
          <p:nvPr/>
        </p:nvSpPr>
        <p:spPr>
          <a:xfrm>
            <a:off x="5746174" y="4574149"/>
            <a:ext cx="798427" cy="254925"/>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Cloud 19">
            <a:extLst>
              <a:ext uri="{FF2B5EF4-FFF2-40B4-BE49-F238E27FC236}">
                <a16:creationId xmlns:a16="http://schemas.microsoft.com/office/drawing/2014/main" id="{8ECB8BAC-AB16-4D6D-A714-9BFAC3098548}"/>
              </a:ext>
            </a:extLst>
          </p:cNvPr>
          <p:cNvSpPr/>
          <p:nvPr/>
        </p:nvSpPr>
        <p:spPr>
          <a:xfrm>
            <a:off x="3969444" y="4454316"/>
            <a:ext cx="1293220" cy="463307"/>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Cylinder 49">
            <a:extLst>
              <a:ext uri="{FF2B5EF4-FFF2-40B4-BE49-F238E27FC236}">
                <a16:creationId xmlns:a16="http://schemas.microsoft.com/office/drawing/2014/main" id="{511739ED-1CB5-4A25-801E-B998C24FFED7}"/>
              </a:ext>
            </a:extLst>
          </p:cNvPr>
          <p:cNvSpPr/>
          <p:nvPr/>
        </p:nvSpPr>
        <p:spPr>
          <a:xfrm>
            <a:off x="4293241" y="4587285"/>
            <a:ext cx="407747" cy="241789"/>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Cylinder 50">
            <a:extLst>
              <a:ext uri="{FF2B5EF4-FFF2-40B4-BE49-F238E27FC236}">
                <a16:creationId xmlns:a16="http://schemas.microsoft.com/office/drawing/2014/main" id="{B55C43B6-77F0-4ED9-8251-99C0CE0ADD3F}"/>
              </a:ext>
            </a:extLst>
          </p:cNvPr>
          <p:cNvSpPr/>
          <p:nvPr/>
        </p:nvSpPr>
        <p:spPr>
          <a:xfrm>
            <a:off x="6346415" y="3185948"/>
            <a:ext cx="295977" cy="2413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766DAB32-E02E-4C92-9EA5-EB4A075C5628}"/>
              </a:ext>
            </a:extLst>
          </p:cNvPr>
          <p:cNvCxnSpPr>
            <a:stCxn id="51" idx="3"/>
            <a:endCxn id="50" idx="1"/>
          </p:cNvCxnSpPr>
          <p:nvPr/>
        </p:nvCxnSpPr>
        <p:spPr>
          <a:xfrm rot="5400000">
            <a:off x="4915790" y="3008670"/>
            <a:ext cx="1159941" cy="1997289"/>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F0AB5FF-2336-489F-AFF1-73134115D9ED}"/>
              </a:ext>
            </a:extLst>
          </p:cNvPr>
          <p:cNvCxnSpPr>
            <a:endCxn id="49" idx="0"/>
          </p:cNvCxnSpPr>
          <p:nvPr/>
        </p:nvCxnSpPr>
        <p:spPr>
          <a:xfrm rot="5400000">
            <a:off x="6098213" y="3454897"/>
            <a:ext cx="1230158" cy="1135808"/>
          </a:xfrm>
          <a:prstGeom prst="bentConnector3">
            <a:avLst>
              <a:gd name="adj1" fmla="val 66606"/>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11F51902-175D-4D96-B4F6-A6A23C5E45E0}"/>
              </a:ext>
            </a:extLst>
          </p:cNvPr>
          <p:cNvSpPr/>
          <p:nvPr/>
        </p:nvSpPr>
        <p:spPr>
          <a:xfrm>
            <a:off x="4468409" y="3043123"/>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8" name="Connector: Elbow 37">
            <a:extLst>
              <a:ext uri="{FF2B5EF4-FFF2-40B4-BE49-F238E27FC236}">
                <a16:creationId xmlns:a16="http://schemas.microsoft.com/office/drawing/2014/main" id="{9EBBE350-9A40-4FA1-AE3F-703298739267}"/>
              </a:ext>
            </a:extLst>
          </p:cNvPr>
          <p:cNvCxnSpPr>
            <a:stCxn id="27" idx="4"/>
          </p:cNvCxnSpPr>
          <p:nvPr/>
        </p:nvCxnSpPr>
        <p:spPr>
          <a:xfrm flipV="1">
            <a:off x="4981216" y="3077425"/>
            <a:ext cx="1965762" cy="13808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F44CF6A3-887A-46C8-B49A-5F7163B9CD75}"/>
              </a:ext>
            </a:extLst>
          </p:cNvPr>
          <p:cNvSpPr/>
          <p:nvPr/>
        </p:nvSpPr>
        <p:spPr>
          <a:xfrm>
            <a:off x="3315311" y="3529290"/>
            <a:ext cx="2206224" cy="330724"/>
          </a:xfrm>
          <a:prstGeom prst="wedgeRectCallout">
            <a:avLst>
              <a:gd name="adj1" fmla="val 13772"/>
              <a:gd name="adj2" fmla="val -12443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en-NL" b="1" dirty="0"/>
          </a:p>
        </p:txBody>
      </p:sp>
      <p:sp>
        <p:nvSpPr>
          <p:cNvPr id="60" name="Rectangle 59">
            <a:extLst>
              <a:ext uri="{FF2B5EF4-FFF2-40B4-BE49-F238E27FC236}">
                <a16:creationId xmlns:a16="http://schemas.microsoft.com/office/drawing/2014/main" id="{A65E62C2-9A30-44A2-9EC3-2DA6839EF357}"/>
              </a:ext>
            </a:extLst>
          </p:cNvPr>
          <p:cNvSpPr/>
          <p:nvPr/>
        </p:nvSpPr>
        <p:spPr>
          <a:xfrm>
            <a:off x="1206230" y="2999797"/>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Speech Bubble: Rectangle 57">
            <a:extLst>
              <a:ext uri="{FF2B5EF4-FFF2-40B4-BE49-F238E27FC236}">
                <a16:creationId xmlns:a16="http://schemas.microsoft.com/office/drawing/2014/main" id="{67D3342D-A24B-4CDE-B619-FC10F9FD78F1}"/>
              </a:ext>
            </a:extLst>
          </p:cNvPr>
          <p:cNvSpPr/>
          <p:nvPr/>
        </p:nvSpPr>
        <p:spPr>
          <a:xfrm>
            <a:off x="501204" y="3342671"/>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sp>
        <p:nvSpPr>
          <p:cNvPr id="61" name="Rectangle 60">
            <a:extLst>
              <a:ext uri="{FF2B5EF4-FFF2-40B4-BE49-F238E27FC236}">
                <a16:creationId xmlns:a16="http://schemas.microsoft.com/office/drawing/2014/main" id="{87495AE7-402C-4991-912E-2ED654885D8C}"/>
              </a:ext>
            </a:extLst>
          </p:cNvPr>
          <p:cNvSpPr/>
          <p:nvPr/>
        </p:nvSpPr>
        <p:spPr>
          <a:xfrm>
            <a:off x="3011319" y="2820276"/>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3" name="Connector: Elbow 62">
            <a:extLst>
              <a:ext uri="{FF2B5EF4-FFF2-40B4-BE49-F238E27FC236}">
                <a16:creationId xmlns:a16="http://schemas.microsoft.com/office/drawing/2014/main" id="{61EC7082-0DC8-4C07-A42F-BC6D110A24F3}"/>
              </a:ext>
            </a:extLst>
          </p:cNvPr>
          <p:cNvCxnSpPr>
            <a:stCxn id="61" idx="2"/>
            <a:endCxn id="27" idx="2"/>
          </p:cNvCxnSpPr>
          <p:nvPr/>
        </p:nvCxnSpPr>
        <p:spPr>
          <a:xfrm rot="16200000" flipH="1">
            <a:off x="3694077" y="2441178"/>
            <a:ext cx="237455" cy="131120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Speech Bubble: Rectangle 63">
            <a:extLst>
              <a:ext uri="{FF2B5EF4-FFF2-40B4-BE49-F238E27FC236}">
                <a16:creationId xmlns:a16="http://schemas.microsoft.com/office/drawing/2014/main" id="{7EB8CD7B-6508-484B-939A-1552A0DEBBA8}"/>
              </a:ext>
            </a:extLst>
          </p:cNvPr>
          <p:cNvSpPr/>
          <p:nvPr/>
        </p:nvSpPr>
        <p:spPr>
          <a:xfrm>
            <a:off x="2247276" y="3213825"/>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cxnSp>
        <p:nvCxnSpPr>
          <p:cNvPr id="66" name="Connector: Elbow 65">
            <a:extLst>
              <a:ext uri="{FF2B5EF4-FFF2-40B4-BE49-F238E27FC236}">
                <a16:creationId xmlns:a16="http://schemas.microsoft.com/office/drawing/2014/main" id="{65CB182B-A12E-4C96-9C61-CEF375033D68}"/>
              </a:ext>
            </a:extLst>
          </p:cNvPr>
          <p:cNvCxnSpPr>
            <a:endCxn id="60" idx="1"/>
          </p:cNvCxnSpPr>
          <p:nvPr/>
        </p:nvCxnSpPr>
        <p:spPr>
          <a:xfrm>
            <a:off x="719999" y="2891310"/>
            <a:ext cx="486231" cy="187377"/>
          </a:xfrm>
          <a:prstGeom prst="bentConnector3">
            <a:avLst>
              <a:gd name="adj1" fmla="val -4017"/>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67">
            <a:extLst>
              <a:ext uri="{FF2B5EF4-FFF2-40B4-BE49-F238E27FC236}">
                <a16:creationId xmlns:a16="http://schemas.microsoft.com/office/drawing/2014/main" id="{8F43DD78-5AAD-4724-A8FC-523755C7892E}"/>
              </a:ext>
            </a:extLst>
          </p:cNvPr>
          <p:cNvSpPr/>
          <p:nvPr/>
        </p:nvSpPr>
        <p:spPr>
          <a:xfrm>
            <a:off x="371720" y="1952154"/>
            <a:ext cx="1427556" cy="228621"/>
          </a:xfrm>
          <a:prstGeom prst="wedgeRectCallout">
            <a:avLst>
              <a:gd name="adj1" fmla="val -27735"/>
              <a:gd name="adj2" fmla="val 353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cxnSp>
        <p:nvCxnSpPr>
          <p:cNvPr id="70" name="Connector: Elbow 69">
            <a:extLst>
              <a:ext uri="{FF2B5EF4-FFF2-40B4-BE49-F238E27FC236}">
                <a16:creationId xmlns:a16="http://schemas.microsoft.com/office/drawing/2014/main" id="{084963E1-7650-4357-BAAF-A3D89F75DAD1}"/>
              </a:ext>
            </a:extLst>
          </p:cNvPr>
          <p:cNvCxnSpPr>
            <a:endCxn id="61" idx="0"/>
          </p:cNvCxnSpPr>
          <p:nvPr/>
        </p:nvCxnSpPr>
        <p:spPr>
          <a:xfrm rot="5400000">
            <a:off x="3142121" y="2659316"/>
            <a:ext cx="176040" cy="145881"/>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Speech Bubble: Rectangle 70">
            <a:extLst>
              <a:ext uri="{FF2B5EF4-FFF2-40B4-BE49-F238E27FC236}">
                <a16:creationId xmlns:a16="http://schemas.microsoft.com/office/drawing/2014/main" id="{E011A58D-68C9-49D6-9C1D-F630AC79009D}"/>
              </a:ext>
            </a:extLst>
          </p:cNvPr>
          <p:cNvSpPr/>
          <p:nvPr/>
        </p:nvSpPr>
        <p:spPr>
          <a:xfrm>
            <a:off x="2323423" y="1970195"/>
            <a:ext cx="1427556" cy="228621"/>
          </a:xfrm>
          <a:prstGeom prst="wedgeRectCallout">
            <a:avLst>
              <a:gd name="adj1" fmla="val 9743"/>
              <a:gd name="adj2" fmla="val 31944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sp>
        <p:nvSpPr>
          <p:cNvPr id="48" name="Cube 47">
            <a:extLst>
              <a:ext uri="{FF2B5EF4-FFF2-40B4-BE49-F238E27FC236}">
                <a16:creationId xmlns:a16="http://schemas.microsoft.com/office/drawing/2014/main" id="{5E08D9F3-B39B-46BB-9DDA-FCC9FEC86E44}"/>
              </a:ext>
            </a:extLst>
          </p:cNvPr>
          <p:cNvSpPr/>
          <p:nvPr/>
        </p:nvSpPr>
        <p:spPr>
          <a:xfrm>
            <a:off x="259816" y="1301353"/>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849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500" tmFilter="0, 0; .2, .5; .8, .5; 1, 0"/>
                                        <p:tgtEl>
                                          <p:spTgt spid="49"/>
                                        </p:tgtEl>
                                      </p:cBhvr>
                                    </p:animEffect>
                                    <p:animScale>
                                      <p:cBhvr>
                                        <p:cTn id="7" dur="750" autoRev="1" fill="hold"/>
                                        <p:tgtEl>
                                          <p:spTgt spid="4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animBg="1"/>
      <p:bldP spid="49" grpId="0" animBg="1"/>
      <p:bldP spid="20" grpId="0" animBg="1"/>
      <p:bldP spid="50" grpId="0" animBg="1"/>
      <p:bldP spid="51" grpId="0" animBg="1"/>
      <p:bldP spid="27" grpId="0" animBg="1"/>
      <p:bldP spid="39" grpId="0" animBg="1"/>
      <p:bldP spid="60" grpId="0" animBg="1"/>
      <p:bldP spid="58" grpId="0" animBg="1"/>
      <p:bldP spid="61" grpId="0" animBg="1"/>
      <p:bldP spid="64" grpId="0" animBg="1"/>
      <p:bldP spid="68" grpId="0" animBg="1"/>
      <p:bldP spid="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endParaRPr lang="nl-NL" dirty="0"/>
          </a:p>
        </p:txBody>
      </p:sp>
      <p:sp>
        <p:nvSpPr>
          <p:cNvPr id="3" name="Content Placeholder 2"/>
          <p:cNvSpPr>
            <a:spLocks noGrp="1"/>
          </p:cNvSpPr>
          <p:nvPr>
            <p:ph idx="1"/>
          </p:nvPr>
        </p:nvSpPr>
        <p:spPr/>
        <p:txBody>
          <a:bodyPr/>
          <a:lstStyle/>
          <a:p>
            <a:r>
              <a:rPr lang="en-US" dirty="0"/>
              <a:t>As vehicle for:</a:t>
            </a:r>
          </a:p>
          <a:p>
            <a:pPr lvl="1"/>
            <a:r>
              <a:rPr lang="en-US" dirty="0"/>
              <a:t>Encapsulate</a:t>
            </a:r>
          </a:p>
          <a:p>
            <a:pPr lvl="1"/>
            <a:r>
              <a:rPr lang="en-US" dirty="0"/>
              <a:t>Build</a:t>
            </a:r>
          </a:p>
          <a:p>
            <a:pPr lvl="1"/>
            <a:r>
              <a:rPr lang="en-US" dirty="0"/>
              <a:t>Share &amp; Ship</a:t>
            </a:r>
          </a:p>
          <a:p>
            <a:pPr lvl="1"/>
            <a:r>
              <a:rPr lang="en-US" dirty="0"/>
              <a:t>Automated Tests</a:t>
            </a:r>
          </a:p>
          <a:p>
            <a:pPr lvl="1"/>
            <a:r>
              <a:rPr lang="en-US" dirty="0"/>
              <a:t>Deploy</a:t>
            </a:r>
          </a:p>
          <a:p>
            <a:pPr lvl="1"/>
            <a:r>
              <a:rPr lang="en-US" dirty="0"/>
              <a:t>Run</a:t>
            </a:r>
          </a:p>
          <a:p>
            <a:pPr lvl="1"/>
            <a:r>
              <a:rPr lang="en-US" dirty="0"/>
              <a:t>Failover</a:t>
            </a:r>
          </a:p>
          <a:p>
            <a:pPr lvl="1"/>
            <a:r>
              <a:rPr lang="en-US" dirty="0"/>
              <a:t>Scale</a:t>
            </a:r>
          </a:p>
          <a:p>
            <a:pPr lvl="1"/>
            <a:r>
              <a:rPr lang="en-US" dirty="0"/>
              <a:t>Load Balance</a:t>
            </a:r>
          </a:p>
          <a:p>
            <a:pPr lvl="1"/>
            <a:r>
              <a:rPr lang="en-US" dirty="0"/>
              <a:t>Relocate</a:t>
            </a:r>
          </a:p>
          <a:p>
            <a:pPr lvl="1"/>
            <a:r>
              <a:rPr lang="en-US" dirty="0"/>
              <a:t>Standardize</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pic>
        <p:nvPicPr>
          <p:cNvPr id="6" name="Picture 25" descr="Image result for docker container ic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8917" y="2317929"/>
            <a:ext cx="3793264" cy="23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479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D1D5-606B-4C40-B33C-21C1A7EE49AA}"/>
              </a:ext>
            </a:extLst>
          </p:cNvPr>
          <p:cNvSpPr>
            <a:spLocks noGrp="1"/>
          </p:cNvSpPr>
          <p:nvPr>
            <p:ph type="title"/>
          </p:nvPr>
        </p:nvSpPr>
        <p:spPr/>
        <p:txBody>
          <a:bodyPr/>
          <a:lstStyle/>
          <a:p>
            <a:r>
              <a:rPr lang="nl-NL" dirty="0" err="1"/>
              <a:t>PersistentVolume</a:t>
            </a:r>
            <a:r>
              <a:rPr lang="nl-NL" dirty="0"/>
              <a:t> </a:t>
            </a:r>
            <a:r>
              <a:rPr lang="nl-NL" dirty="0" err="1"/>
              <a:t>and</a:t>
            </a:r>
            <a:r>
              <a:rPr lang="nl-NL" dirty="0"/>
              <a:t> </a:t>
            </a:r>
            <a:r>
              <a:rPr lang="nl-NL" dirty="0" err="1"/>
              <a:t>PersistentVolumeClaim</a:t>
            </a:r>
            <a:endParaRPr lang="en-NL" dirty="0"/>
          </a:p>
        </p:txBody>
      </p:sp>
      <p:sp>
        <p:nvSpPr>
          <p:cNvPr id="3" name="Content Placeholder 2">
            <a:extLst>
              <a:ext uri="{FF2B5EF4-FFF2-40B4-BE49-F238E27FC236}">
                <a16:creationId xmlns:a16="http://schemas.microsoft.com/office/drawing/2014/main" id="{67E80E8A-D479-4289-86F0-32C2F10582E0}"/>
              </a:ext>
            </a:extLst>
          </p:cNvPr>
          <p:cNvSpPr>
            <a:spLocks noGrp="1"/>
          </p:cNvSpPr>
          <p:nvPr>
            <p:ph idx="1"/>
          </p:nvPr>
        </p:nvSpPr>
        <p:spPr>
          <a:xfrm>
            <a:off x="720003" y="778605"/>
            <a:ext cx="7419656" cy="3780000"/>
          </a:xfrm>
        </p:spPr>
        <p:txBody>
          <a:bodyPr/>
          <a:lstStyle/>
          <a:p>
            <a:r>
              <a:rPr lang="nl-NL" dirty="0" err="1"/>
              <a:t>PersistentVolume</a:t>
            </a:r>
            <a:r>
              <a:rPr lang="nl-NL" dirty="0"/>
              <a:t> is a piece of storage,</a:t>
            </a:r>
            <a:br>
              <a:rPr lang="nl-NL" dirty="0"/>
            </a:br>
            <a:r>
              <a:rPr lang="nl-NL" dirty="0" err="1"/>
              <a:t>independently</a:t>
            </a:r>
            <a:r>
              <a:rPr lang="nl-NL" dirty="0"/>
              <a:t> </a:t>
            </a:r>
            <a:r>
              <a:rPr lang="nl-NL" dirty="0" err="1"/>
              <a:t>created</a:t>
            </a:r>
            <a:r>
              <a:rPr lang="nl-NL" dirty="0"/>
              <a:t> </a:t>
            </a:r>
            <a:r>
              <a:rPr lang="nl-NL" dirty="0" err="1"/>
              <a:t>based</a:t>
            </a:r>
            <a:r>
              <a:rPr lang="nl-NL" dirty="0"/>
              <a:t> on a </a:t>
            </a:r>
            <a:r>
              <a:rPr lang="nl-NL" dirty="0" err="1"/>
              <a:t>StorageClass</a:t>
            </a:r>
            <a:endParaRPr lang="nl-NL" dirty="0"/>
          </a:p>
          <a:p>
            <a:pPr lvl="1"/>
            <a:r>
              <a:rPr lang="nl-NL" dirty="0" err="1"/>
              <a:t>Pod</a:t>
            </a:r>
            <a:r>
              <a:rPr lang="nl-NL" dirty="0"/>
              <a:t> independent life </a:t>
            </a:r>
            <a:r>
              <a:rPr lang="nl-NL" dirty="0" err="1"/>
              <a:t>cycle</a:t>
            </a:r>
            <a:endParaRPr lang="nl-NL" dirty="0"/>
          </a:p>
          <a:p>
            <a:pPr lvl="1"/>
            <a:r>
              <a:rPr lang="nl-NL" dirty="0" err="1"/>
              <a:t>PVs</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by</a:t>
            </a:r>
            <a:r>
              <a:rPr lang="nl-NL" dirty="0"/>
              <a:t> multiple </a:t>
            </a:r>
            <a:r>
              <a:rPr lang="nl-NL" dirty="0" err="1"/>
              <a:t>Pods</a:t>
            </a:r>
            <a:endParaRPr lang="nl-NL" dirty="0"/>
          </a:p>
          <a:p>
            <a:pPr lvl="1"/>
            <a:r>
              <a:rPr lang="nl-NL" dirty="0" err="1"/>
              <a:t>PVs</a:t>
            </a:r>
            <a:r>
              <a:rPr lang="nl-NL" dirty="0"/>
              <a:t> </a:t>
            </a:r>
            <a:r>
              <a:rPr lang="nl-NL" dirty="0" err="1"/>
              <a:t>can</a:t>
            </a:r>
            <a:r>
              <a:rPr lang="nl-NL" dirty="0"/>
              <a:t> </a:t>
            </a:r>
            <a:r>
              <a:rPr lang="nl-NL" dirty="0" err="1"/>
              <a:t>be</a:t>
            </a:r>
            <a:r>
              <a:rPr lang="nl-NL" dirty="0"/>
              <a:t> </a:t>
            </a:r>
            <a:r>
              <a:rPr lang="nl-NL" dirty="0" err="1"/>
              <a:t>created</a:t>
            </a:r>
            <a:r>
              <a:rPr lang="nl-NL" dirty="0"/>
              <a:t> </a:t>
            </a:r>
            <a:r>
              <a:rPr lang="nl-NL" dirty="0" err="1"/>
              <a:t>ahead</a:t>
            </a:r>
            <a:r>
              <a:rPr lang="nl-NL" dirty="0"/>
              <a:t> of time </a:t>
            </a:r>
            <a:br>
              <a:rPr lang="nl-NL" dirty="0"/>
            </a:br>
            <a:r>
              <a:rPr lang="nl-NL" dirty="0"/>
              <a:t>or </a:t>
            </a:r>
            <a:r>
              <a:rPr lang="nl-NL" dirty="0" err="1"/>
              <a:t>dynamically</a:t>
            </a:r>
            <a:r>
              <a:rPr lang="nl-NL" dirty="0"/>
              <a:t> </a:t>
            </a:r>
            <a:r>
              <a:rPr lang="nl-NL" dirty="0" err="1"/>
              <a:t>from</a:t>
            </a:r>
            <a:r>
              <a:rPr lang="nl-NL" dirty="0"/>
              <a:t> PVC</a:t>
            </a:r>
          </a:p>
          <a:p>
            <a:r>
              <a:rPr lang="nl-NL" dirty="0"/>
              <a:t>A </a:t>
            </a:r>
            <a:r>
              <a:rPr lang="nl-NL" dirty="0" err="1"/>
              <a:t>PersistentVolumeClaim</a:t>
            </a:r>
            <a:r>
              <a:rPr lang="nl-NL" dirty="0"/>
              <a:t> is a </a:t>
            </a:r>
            <a:r>
              <a:rPr lang="nl-NL" dirty="0" err="1"/>
              <a:t>one-to-one</a:t>
            </a:r>
            <a:r>
              <a:rPr lang="nl-NL" dirty="0"/>
              <a:t> binding of a volume </a:t>
            </a:r>
            <a:br>
              <a:rPr lang="nl-NL" dirty="0"/>
            </a:br>
            <a:r>
              <a:rPr lang="nl-NL" dirty="0"/>
              <a:t>of </a:t>
            </a:r>
            <a:r>
              <a:rPr lang="nl-NL" dirty="0" err="1"/>
              <a:t>the</a:t>
            </a:r>
            <a:r>
              <a:rPr lang="nl-NL" dirty="0"/>
              <a:t> right type </a:t>
            </a:r>
            <a:r>
              <a:rPr lang="nl-NL" dirty="0" err="1"/>
              <a:t>and</a:t>
            </a:r>
            <a:r>
              <a:rPr lang="nl-NL" dirty="0"/>
              <a:t> </a:t>
            </a:r>
            <a:r>
              <a:rPr lang="nl-NL" dirty="0" err="1"/>
              <a:t>size</a:t>
            </a:r>
            <a:r>
              <a:rPr lang="nl-NL" dirty="0"/>
              <a:t> </a:t>
            </a:r>
            <a:r>
              <a:rPr lang="nl-NL" dirty="0" err="1"/>
              <a:t>and</a:t>
            </a:r>
            <a:r>
              <a:rPr lang="nl-NL" dirty="0"/>
              <a:t> </a:t>
            </a:r>
            <a:r>
              <a:rPr lang="nl-NL" dirty="0" err="1"/>
              <a:t>with</a:t>
            </a:r>
            <a:r>
              <a:rPr lang="nl-NL" dirty="0"/>
              <a:t> </a:t>
            </a:r>
            <a:r>
              <a:rPr lang="nl-NL" dirty="0" err="1"/>
              <a:t>an</a:t>
            </a:r>
            <a:r>
              <a:rPr lang="nl-NL" dirty="0"/>
              <a:t> access mode (</a:t>
            </a:r>
            <a:r>
              <a:rPr lang="nl-NL" dirty="0" err="1"/>
              <a:t>read</a:t>
            </a:r>
            <a:r>
              <a:rPr lang="nl-NL" dirty="0"/>
              <a:t>, </a:t>
            </a:r>
            <a:r>
              <a:rPr lang="nl-NL" dirty="0" err="1"/>
              <a:t>readWrite</a:t>
            </a:r>
            <a:r>
              <a:rPr lang="nl-NL" dirty="0"/>
              <a:t>, …)</a:t>
            </a:r>
          </a:p>
          <a:p>
            <a:pPr lvl="1"/>
            <a:r>
              <a:rPr lang="nl-NL" dirty="0" err="1"/>
              <a:t>Pods</a:t>
            </a:r>
            <a:r>
              <a:rPr lang="nl-NL" dirty="0"/>
              <a:t> </a:t>
            </a:r>
            <a:r>
              <a:rPr lang="nl-NL" dirty="0" err="1"/>
              <a:t>use</a:t>
            </a:r>
            <a:r>
              <a:rPr lang="nl-NL" dirty="0"/>
              <a:t> </a:t>
            </a:r>
            <a:r>
              <a:rPr lang="nl-NL" dirty="0" err="1"/>
              <a:t>PVCs</a:t>
            </a:r>
            <a:r>
              <a:rPr lang="nl-NL" dirty="0"/>
              <a:t> </a:t>
            </a:r>
            <a:r>
              <a:rPr lang="nl-NL" dirty="0" err="1"/>
              <a:t>through</a:t>
            </a:r>
            <a:r>
              <a:rPr lang="nl-NL" dirty="0"/>
              <a:t> a Volume</a:t>
            </a:r>
          </a:p>
          <a:p>
            <a:pPr lvl="1"/>
            <a:r>
              <a:rPr lang="nl-NL" dirty="0"/>
              <a:t>Mount Volume </a:t>
            </a:r>
            <a:r>
              <a:rPr lang="nl-NL" dirty="0" err="1"/>
              <a:t>inside</a:t>
            </a:r>
            <a:r>
              <a:rPr lang="nl-NL" dirty="0"/>
              <a:t> containers in </a:t>
            </a:r>
            <a:r>
              <a:rPr lang="nl-NL" dirty="0" err="1"/>
              <a:t>the</a:t>
            </a:r>
            <a:r>
              <a:rPr lang="nl-NL" dirty="0"/>
              <a:t> </a:t>
            </a:r>
            <a:r>
              <a:rPr lang="nl-NL" dirty="0" err="1"/>
              <a:t>Pod</a:t>
            </a:r>
            <a:endParaRPr lang="nl-NL" dirty="0"/>
          </a:p>
          <a:p>
            <a:pPr lvl="1"/>
            <a:r>
              <a:rPr lang="nl-NL" dirty="0"/>
              <a:t>PVC </a:t>
            </a:r>
            <a:r>
              <a:rPr lang="nl-NL" dirty="0" err="1"/>
              <a:t>creation</a:t>
            </a:r>
            <a:r>
              <a:rPr lang="nl-NL" dirty="0"/>
              <a:t> </a:t>
            </a:r>
            <a:r>
              <a:rPr lang="nl-NL" dirty="0" err="1"/>
              <a:t>can</a:t>
            </a:r>
            <a:r>
              <a:rPr lang="nl-NL" dirty="0"/>
              <a:t> trigger PV </a:t>
            </a:r>
            <a:r>
              <a:rPr lang="nl-NL" dirty="0" err="1"/>
              <a:t>creation</a:t>
            </a:r>
            <a:r>
              <a:rPr lang="nl-NL" dirty="0"/>
              <a:t> – or </a:t>
            </a:r>
            <a:r>
              <a:rPr lang="nl-NL" dirty="0" err="1"/>
              <a:t>can</a:t>
            </a:r>
            <a:r>
              <a:rPr lang="nl-NL" dirty="0"/>
              <a:t> map </a:t>
            </a:r>
            <a:r>
              <a:rPr lang="nl-NL" dirty="0" err="1"/>
              <a:t>to</a:t>
            </a:r>
            <a:r>
              <a:rPr lang="nl-NL" dirty="0"/>
              <a:t> </a:t>
            </a:r>
            <a:r>
              <a:rPr lang="nl-NL" dirty="0" err="1"/>
              <a:t>existing</a:t>
            </a:r>
            <a:r>
              <a:rPr lang="nl-NL" dirty="0"/>
              <a:t> PV</a:t>
            </a:r>
          </a:p>
          <a:p>
            <a:r>
              <a:rPr lang="nl-NL" dirty="0"/>
              <a:t>Multiple types of </a:t>
            </a:r>
            <a:r>
              <a:rPr lang="nl-NL" dirty="0" err="1"/>
              <a:t>PersistentVolume</a:t>
            </a:r>
            <a:endParaRPr lang="nl-NL" dirty="0"/>
          </a:p>
          <a:p>
            <a:pPr lvl="1"/>
            <a:r>
              <a:rPr lang="nl-NL" dirty="0" err="1"/>
              <a:t>HostPath</a:t>
            </a:r>
            <a:r>
              <a:rPr lang="nl-NL" dirty="0"/>
              <a:t> (for single node </a:t>
            </a:r>
            <a:r>
              <a:rPr lang="nl-NL" dirty="0" err="1"/>
              <a:t>testing</a:t>
            </a:r>
            <a:r>
              <a:rPr lang="nl-NL" dirty="0"/>
              <a:t> </a:t>
            </a:r>
            <a:r>
              <a:rPr lang="nl-NL" dirty="0" err="1"/>
              <a:t>only</a:t>
            </a:r>
            <a:r>
              <a:rPr lang="nl-NL" dirty="0"/>
              <a:t>), </a:t>
            </a:r>
            <a:r>
              <a:rPr lang="nl-NL" dirty="0" err="1"/>
              <a:t>minikube</a:t>
            </a:r>
            <a:r>
              <a:rPr lang="nl-NL" dirty="0"/>
              <a:t> </a:t>
            </a:r>
            <a:r>
              <a:rPr lang="nl-NL" i="1" dirty="0"/>
              <a:t>standard</a:t>
            </a:r>
            <a:r>
              <a:rPr lang="nl-NL" dirty="0"/>
              <a:t> (i.e. </a:t>
            </a:r>
            <a:r>
              <a:rPr lang="nl-NL" dirty="0" err="1"/>
              <a:t>local</a:t>
            </a:r>
            <a:r>
              <a:rPr lang="nl-NL" dirty="0"/>
              <a:t> in VM)</a:t>
            </a:r>
          </a:p>
          <a:p>
            <a:pPr lvl="1"/>
            <a:r>
              <a:rPr lang="nl-NL" dirty="0" err="1"/>
              <a:t>nfs</a:t>
            </a:r>
            <a:r>
              <a:rPr lang="nl-NL" dirty="0"/>
              <a:t>, </a:t>
            </a:r>
            <a:r>
              <a:rPr lang="nl-NL" dirty="0" err="1"/>
              <a:t>iscsi</a:t>
            </a:r>
            <a:r>
              <a:rPr lang="nl-NL" dirty="0"/>
              <a:t>, </a:t>
            </a:r>
            <a:r>
              <a:rPr lang="nl-NL" dirty="0" err="1"/>
              <a:t>storageOS</a:t>
            </a:r>
            <a:r>
              <a:rPr lang="nl-NL" dirty="0"/>
              <a:t>, </a:t>
            </a:r>
            <a:r>
              <a:rPr lang="nl-NL" dirty="0" err="1"/>
              <a:t>vSphere</a:t>
            </a:r>
            <a:r>
              <a:rPr lang="nl-NL" dirty="0"/>
              <a:t>, </a:t>
            </a:r>
            <a:r>
              <a:rPr lang="nl-NL" dirty="0" err="1"/>
              <a:t>cephfs</a:t>
            </a:r>
            <a:r>
              <a:rPr lang="nl-NL" dirty="0"/>
              <a:t>, </a:t>
            </a:r>
            <a:r>
              <a:rPr lang="nl-NL" dirty="0" err="1"/>
              <a:t>cinder</a:t>
            </a:r>
            <a:r>
              <a:rPr lang="nl-NL" dirty="0"/>
              <a:t> (</a:t>
            </a:r>
            <a:r>
              <a:rPr lang="nl-NL" dirty="0" err="1"/>
              <a:t>OpenStack</a:t>
            </a:r>
            <a:r>
              <a:rPr lang="nl-NL" dirty="0"/>
              <a:t>)</a:t>
            </a:r>
          </a:p>
          <a:p>
            <a:pPr lvl="1"/>
            <a:r>
              <a:rPr lang="nl-NL" dirty="0" err="1"/>
              <a:t>awsElasticBlockStore</a:t>
            </a:r>
            <a:r>
              <a:rPr lang="nl-NL" dirty="0"/>
              <a:t>, </a:t>
            </a:r>
            <a:r>
              <a:rPr lang="nl-NL" dirty="0" err="1"/>
              <a:t>azureDisk</a:t>
            </a:r>
            <a:r>
              <a:rPr lang="nl-NL" dirty="0"/>
              <a:t>, </a:t>
            </a:r>
            <a:r>
              <a:rPr lang="nl-NL" dirty="0" err="1"/>
              <a:t>azureFile</a:t>
            </a:r>
            <a:r>
              <a:rPr lang="nl-NL" dirty="0"/>
              <a:t>, </a:t>
            </a:r>
            <a:r>
              <a:rPr lang="nl-NL" dirty="0" err="1"/>
              <a:t>gcePersistentDisk</a:t>
            </a:r>
            <a:endParaRPr lang="nl-NL" dirty="0"/>
          </a:p>
          <a:p>
            <a:endParaRPr lang="en-NL" dirty="0"/>
          </a:p>
        </p:txBody>
      </p:sp>
      <p:sp>
        <p:nvSpPr>
          <p:cNvPr id="4" name="Footer Placeholder 3">
            <a:extLst>
              <a:ext uri="{FF2B5EF4-FFF2-40B4-BE49-F238E27FC236}">
                <a16:creationId xmlns:a16="http://schemas.microsoft.com/office/drawing/2014/main" id="{282C2D71-FA8A-4892-804A-665EFC6E7CAE}"/>
              </a:ext>
            </a:extLst>
          </p:cNvPr>
          <p:cNvSpPr>
            <a:spLocks noGrp="1"/>
          </p:cNvSpPr>
          <p:nvPr>
            <p:ph type="ftr" sz="quarter" idx="11"/>
          </p:nvPr>
        </p:nvSpPr>
        <p:spPr/>
        <p:txBody>
          <a:bodyPr/>
          <a:lstStyle/>
          <a:p>
            <a:r>
              <a:rPr lang="sv-SE"/>
              <a:t>AMIS SIG Introduction Docker &amp; Kubernetes</a:t>
            </a:r>
            <a:endParaRPr lang="nl-NL"/>
          </a:p>
        </p:txBody>
      </p:sp>
      <p:sp>
        <p:nvSpPr>
          <p:cNvPr id="5" name="Footer Placeholder 3">
            <a:extLst>
              <a:ext uri="{FF2B5EF4-FFF2-40B4-BE49-F238E27FC236}">
                <a16:creationId xmlns:a16="http://schemas.microsoft.com/office/drawing/2014/main" id="{ED126A28-7117-43EB-8FFA-D9B13BD41AD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sv-SE"/>
              <a:t>AMIS SIG Introduction Docker &amp; Kubernetes</a:t>
            </a:r>
            <a:endParaRPr lang="nl-NL"/>
          </a:p>
        </p:txBody>
      </p:sp>
      <p:pic>
        <p:nvPicPr>
          <p:cNvPr id="8" name="Picture 25" descr="Image result for docker container icon">
            <a:extLst>
              <a:ext uri="{FF2B5EF4-FFF2-40B4-BE49-F238E27FC236}">
                <a16:creationId xmlns:a16="http://schemas.microsoft.com/office/drawing/2014/main" id="{B95F66B9-D057-4E91-A227-33C3251B8515}"/>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5246820" y="1112959"/>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2" name="Cube 11">
            <a:extLst>
              <a:ext uri="{FF2B5EF4-FFF2-40B4-BE49-F238E27FC236}">
                <a16:creationId xmlns:a16="http://schemas.microsoft.com/office/drawing/2014/main" id="{24AC0953-0AF2-4609-B5D1-B9F90F25F650}"/>
              </a:ext>
            </a:extLst>
          </p:cNvPr>
          <p:cNvSpPr/>
          <p:nvPr/>
        </p:nvSpPr>
        <p:spPr>
          <a:xfrm>
            <a:off x="5086006" y="955296"/>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9" name="Cylinder 18">
            <a:extLst>
              <a:ext uri="{FF2B5EF4-FFF2-40B4-BE49-F238E27FC236}">
                <a16:creationId xmlns:a16="http://schemas.microsoft.com/office/drawing/2014/main" id="{245E0213-9087-43A2-8286-43BB76EE4B53}"/>
              </a:ext>
            </a:extLst>
          </p:cNvPr>
          <p:cNvSpPr/>
          <p:nvPr/>
        </p:nvSpPr>
        <p:spPr>
          <a:xfrm>
            <a:off x="7945865" y="1895792"/>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14DC364A-8FFA-4391-88B7-53E3C5BE86F7}"/>
              </a:ext>
            </a:extLst>
          </p:cNvPr>
          <p:cNvSpPr/>
          <p:nvPr/>
        </p:nvSpPr>
        <p:spPr>
          <a:xfrm>
            <a:off x="7308290" y="1234394"/>
            <a:ext cx="1628863" cy="330724"/>
          </a:xfrm>
          <a:prstGeom prst="wedgeRectCallout">
            <a:avLst>
              <a:gd name="adj1" fmla="val 11238"/>
              <a:gd name="adj2" fmla="val 1646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en-NL" b="1" dirty="0"/>
          </a:p>
        </p:txBody>
      </p:sp>
      <p:sp>
        <p:nvSpPr>
          <p:cNvPr id="21" name="Cylinder 20">
            <a:extLst>
              <a:ext uri="{FF2B5EF4-FFF2-40B4-BE49-F238E27FC236}">
                <a16:creationId xmlns:a16="http://schemas.microsoft.com/office/drawing/2014/main" id="{25F350A7-99B1-49FB-B585-64F6EE8EFC8E}"/>
              </a:ext>
            </a:extLst>
          </p:cNvPr>
          <p:cNvSpPr/>
          <p:nvPr/>
        </p:nvSpPr>
        <p:spPr>
          <a:xfrm>
            <a:off x="7308290" y="2696232"/>
            <a:ext cx="883891" cy="605444"/>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6" name="Connector: Elbow 25">
            <a:extLst>
              <a:ext uri="{FF2B5EF4-FFF2-40B4-BE49-F238E27FC236}">
                <a16:creationId xmlns:a16="http://schemas.microsoft.com/office/drawing/2014/main" id="{217D05D9-FBC6-4BEE-A0FE-B23032BC5BAD}"/>
              </a:ext>
            </a:extLst>
          </p:cNvPr>
          <p:cNvCxnSpPr>
            <a:cxnSpLocks/>
            <a:stCxn id="19" idx="3"/>
            <a:endCxn id="21" idx="0"/>
          </p:cNvCxnSpPr>
          <p:nvPr/>
        </p:nvCxnSpPr>
        <p:spPr>
          <a:xfrm rot="5400000">
            <a:off x="7738242" y="2316267"/>
            <a:ext cx="543320" cy="519332"/>
          </a:xfrm>
          <a:prstGeom prst="bentConnector3">
            <a:avLst>
              <a:gd name="adj1" fmla="val 50000"/>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B435085E-FB0D-4E97-BA27-95FCF886B5BF}"/>
              </a:ext>
            </a:extLst>
          </p:cNvPr>
          <p:cNvSpPr/>
          <p:nvPr/>
        </p:nvSpPr>
        <p:spPr>
          <a:xfrm>
            <a:off x="6668947" y="1823567"/>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8" name="Connector: Elbow 27">
            <a:extLst>
              <a:ext uri="{FF2B5EF4-FFF2-40B4-BE49-F238E27FC236}">
                <a16:creationId xmlns:a16="http://schemas.microsoft.com/office/drawing/2014/main" id="{6D96CE49-623A-4CB2-AA27-351CACAF51C1}"/>
              </a:ext>
            </a:extLst>
          </p:cNvPr>
          <p:cNvCxnSpPr>
            <a:cxnSpLocks/>
            <a:stCxn id="27" idx="4"/>
            <a:endCxn id="19" idx="2"/>
          </p:cNvCxnSpPr>
          <p:nvPr/>
        </p:nvCxnSpPr>
        <p:spPr>
          <a:xfrm>
            <a:off x="7181754" y="1995955"/>
            <a:ext cx="764111" cy="104078"/>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Speech Bubble: Rectangle 28">
            <a:extLst>
              <a:ext uri="{FF2B5EF4-FFF2-40B4-BE49-F238E27FC236}">
                <a16:creationId xmlns:a16="http://schemas.microsoft.com/office/drawing/2014/main" id="{3226E523-2E94-4102-90C9-F8E9926639E3}"/>
              </a:ext>
            </a:extLst>
          </p:cNvPr>
          <p:cNvSpPr/>
          <p:nvPr/>
        </p:nvSpPr>
        <p:spPr>
          <a:xfrm>
            <a:off x="5507713" y="2204184"/>
            <a:ext cx="2206224" cy="230102"/>
          </a:xfrm>
          <a:prstGeom prst="wedgeRectCallout">
            <a:avLst>
              <a:gd name="adj1" fmla="val 13772"/>
              <a:gd name="adj2" fmla="val -12443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en-NL" b="1" dirty="0"/>
          </a:p>
        </p:txBody>
      </p:sp>
      <p:sp>
        <p:nvSpPr>
          <p:cNvPr id="30" name="Rectangle 29">
            <a:extLst>
              <a:ext uri="{FF2B5EF4-FFF2-40B4-BE49-F238E27FC236}">
                <a16:creationId xmlns:a16="http://schemas.microsoft.com/office/drawing/2014/main" id="{BA4ACC00-280D-4019-AB56-72A3F5162701}"/>
              </a:ext>
            </a:extLst>
          </p:cNvPr>
          <p:cNvSpPr/>
          <p:nvPr/>
        </p:nvSpPr>
        <p:spPr>
          <a:xfrm>
            <a:off x="5211857" y="1600720"/>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1" name="Connector: Elbow 30">
            <a:extLst>
              <a:ext uri="{FF2B5EF4-FFF2-40B4-BE49-F238E27FC236}">
                <a16:creationId xmlns:a16="http://schemas.microsoft.com/office/drawing/2014/main" id="{4348ACA8-3F3E-4389-9A96-FFB73D58D290}"/>
              </a:ext>
            </a:extLst>
          </p:cNvPr>
          <p:cNvCxnSpPr>
            <a:stCxn id="30" idx="2"/>
            <a:endCxn id="27" idx="2"/>
          </p:cNvCxnSpPr>
          <p:nvPr/>
        </p:nvCxnSpPr>
        <p:spPr>
          <a:xfrm rot="16200000" flipH="1">
            <a:off x="5894615" y="1221622"/>
            <a:ext cx="237455" cy="131120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Speech Bubble: Rectangle 31">
            <a:extLst>
              <a:ext uri="{FF2B5EF4-FFF2-40B4-BE49-F238E27FC236}">
                <a16:creationId xmlns:a16="http://schemas.microsoft.com/office/drawing/2014/main" id="{DEFA555C-6D54-422A-B933-A748EE121DBA}"/>
              </a:ext>
            </a:extLst>
          </p:cNvPr>
          <p:cNvSpPr/>
          <p:nvPr/>
        </p:nvSpPr>
        <p:spPr>
          <a:xfrm>
            <a:off x="4447814" y="1994269"/>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cxnSp>
        <p:nvCxnSpPr>
          <p:cNvPr id="33" name="Connector: Elbow 32">
            <a:extLst>
              <a:ext uri="{FF2B5EF4-FFF2-40B4-BE49-F238E27FC236}">
                <a16:creationId xmlns:a16="http://schemas.microsoft.com/office/drawing/2014/main" id="{FC1B65D2-3730-481A-B3A3-E8368320392B}"/>
              </a:ext>
            </a:extLst>
          </p:cNvPr>
          <p:cNvCxnSpPr>
            <a:endCxn id="30" idx="0"/>
          </p:cNvCxnSpPr>
          <p:nvPr/>
        </p:nvCxnSpPr>
        <p:spPr>
          <a:xfrm rot="5400000">
            <a:off x="5342659" y="1439760"/>
            <a:ext cx="176040" cy="145881"/>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5FB89D7E-856B-4F07-91EE-AC746A8AECA0}"/>
              </a:ext>
            </a:extLst>
          </p:cNvPr>
          <p:cNvSpPr/>
          <p:nvPr/>
        </p:nvSpPr>
        <p:spPr>
          <a:xfrm>
            <a:off x="4523961" y="750639"/>
            <a:ext cx="1427556" cy="228621"/>
          </a:xfrm>
          <a:prstGeom prst="wedgeRectCallout">
            <a:avLst>
              <a:gd name="adj1" fmla="val 9743"/>
              <a:gd name="adj2" fmla="val 31944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spTree>
    <p:extLst>
      <p:ext uri="{BB962C8B-B14F-4D97-AF65-F5344CB8AC3E}">
        <p14:creationId xmlns:p14="http://schemas.microsoft.com/office/powerpoint/2010/main" val="737342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PersistentVolume</a:t>
            </a:r>
            <a:r>
              <a:rPr lang="nl-NL" dirty="0"/>
              <a:t> &amp; </a:t>
            </a:r>
            <a:r>
              <a:rPr lang="nl-NL" dirty="0" err="1"/>
              <a:t>PersistentVolumeClaim</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sv-SE"/>
              <a:t>AMIS SIG Introduction Docker &amp; Kubernetes</a:t>
            </a:r>
            <a:endParaRPr lang="nl-NL"/>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Minikube</a:t>
            </a:r>
            <a:r>
              <a:rPr lang="en-US" dirty="0"/>
              <a:t> VM</a:t>
            </a:r>
          </a:p>
          <a:p>
            <a:pPr algn="ct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46282" y="2332515"/>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54871" y="2401298"/>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17485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680341"/>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59821" y="2800717"/>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69067" y="1661129"/>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19527" y="2800717"/>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6984587" y="2991304"/>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7464913" y="2558083"/>
            <a:ext cx="1628863" cy="441714"/>
          </a:xfrm>
          <a:prstGeom prst="wedgeRectCallout">
            <a:avLst>
              <a:gd name="adj1" fmla="val -48107"/>
              <a:gd name="adj2" fmla="val 914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nl-NL" b="1" dirty="0"/>
          </a:p>
          <a:p>
            <a:pPr algn="ctr"/>
            <a:r>
              <a:rPr lang="nl-NL" dirty="0"/>
              <a:t>is auto </a:t>
            </a:r>
            <a:r>
              <a:rPr lang="nl-NL" dirty="0" err="1"/>
              <a:t>generated</a:t>
            </a:r>
            <a:endParaRPr lang="en-NL"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32946" y="2571348"/>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12231" y="2289294"/>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8" name="Connector: Elbow 17">
            <a:extLst>
              <a:ext uri="{FF2B5EF4-FFF2-40B4-BE49-F238E27FC236}">
                <a16:creationId xmlns:a16="http://schemas.microsoft.com/office/drawing/2014/main" id="{91C19AA2-824E-43D9-8C66-1AB3404E7DF9}"/>
              </a:ext>
            </a:extLst>
          </p:cNvPr>
          <p:cNvCxnSpPr>
            <a:cxnSpLocks/>
            <a:stCxn id="33" idx="3"/>
          </p:cNvCxnSpPr>
          <p:nvPr/>
        </p:nvCxnSpPr>
        <p:spPr>
          <a:xfrm rot="16200000" flipH="1">
            <a:off x="2836072" y="1680641"/>
            <a:ext cx="119580" cy="309249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ylinder 48">
            <a:extLst>
              <a:ext uri="{FF2B5EF4-FFF2-40B4-BE49-F238E27FC236}">
                <a16:creationId xmlns:a16="http://schemas.microsoft.com/office/drawing/2014/main" id="{ED9D69F3-DBA5-4148-8009-0B4892664C3A}"/>
              </a:ext>
            </a:extLst>
          </p:cNvPr>
          <p:cNvSpPr/>
          <p:nvPr/>
        </p:nvSpPr>
        <p:spPr>
          <a:xfrm>
            <a:off x="5673411" y="4482730"/>
            <a:ext cx="798427" cy="254925"/>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5" name="Connector: Elbow 24">
            <a:extLst>
              <a:ext uri="{FF2B5EF4-FFF2-40B4-BE49-F238E27FC236}">
                <a16:creationId xmlns:a16="http://schemas.microsoft.com/office/drawing/2014/main" id="{0F0AB5FF-2336-489F-AFF1-73134115D9ED}"/>
              </a:ext>
            </a:extLst>
          </p:cNvPr>
          <p:cNvCxnSpPr>
            <a:cxnSpLocks/>
          </p:cNvCxnSpPr>
          <p:nvPr/>
        </p:nvCxnSpPr>
        <p:spPr>
          <a:xfrm rot="5400000">
            <a:off x="5860560" y="3363478"/>
            <a:ext cx="1230158" cy="1135808"/>
          </a:xfrm>
          <a:prstGeom prst="bentConnector3">
            <a:avLst>
              <a:gd name="adj1" fmla="val 66606"/>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11F51902-175D-4D96-B4F6-A6A23C5E45E0}"/>
              </a:ext>
            </a:extLst>
          </p:cNvPr>
          <p:cNvSpPr/>
          <p:nvPr/>
        </p:nvSpPr>
        <p:spPr>
          <a:xfrm>
            <a:off x="4468409" y="3043123"/>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8" name="Connector: Elbow 37">
            <a:extLst>
              <a:ext uri="{FF2B5EF4-FFF2-40B4-BE49-F238E27FC236}">
                <a16:creationId xmlns:a16="http://schemas.microsoft.com/office/drawing/2014/main" id="{9EBBE350-9A40-4FA1-AE3F-703298739267}"/>
              </a:ext>
            </a:extLst>
          </p:cNvPr>
          <p:cNvCxnSpPr>
            <a:stCxn id="27" idx="4"/>
          </p:cNvCxnSpPr>
          <p:nvPr/>
        </p:nvCxnSpPr>
        <p:spPr>
          <a:xfrm flipV="1">
            <a:off x="4981216" y="3077425"/>
            <a:ext cx="1965762" cy="13808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65E62C2-9A30-44A2-9EC3-2DA6839EF357}"/>
              </a:ext>
            </a:extLst>
          </p:cNvPr>
          <p:cNvSpPr/>
          <p:nvPr/>
        </p:nvSpPr>
        <p:spPr>
          <a:xfrm>
            <a:off x="1206230" y="2999797"/>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6" name="Connector: Elbow 65">
            <a:extLst>
              <a:ext uri="{FF2B5EF4-FFF2-40B4-BE49-F238E27FC236}">
                <a16:creationId xmlns:a16="http://schemas.microsoft.com/office/drawing/2014/main" id="{65CB182B-A12E-4C96-9C61-CEF375033D68}"/>
              </a:ext>
            </a:extLst>
          </p:cNvPr>
          <p:cNvCxnSpPr>
            <a:endCxn id="60" idx="1"/>
          </p:cNvCxnSpPr>
          <p:nvPr/>
        </p:nvCxnSpPr>
        <p:spPr>
          <a:xfrm>
            <a:off x="719999" y="2891310"/>
            <a:ext cx="486231" cy="187377"/>
          </a:xfrm>
          <a:prstGeom prst="bentConnector3">
            <a:avLst>
              <a:gd name="adj1" fmla="val -4017"/>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67">
            <a:extLst>
              <a:ext uri="{FF2B5EF4-FFF2-40B4-BE49-F238E27FC236}">
                <a16:creationId xmlns:a16="http://schemas.microsoft.com/office/drawing/2014/main" id="{8F43DD78-5AAD-4724-A8FC-523755C7892E}"/>
              </a:ext>
            </a:extLst>
          </p:cNvPr>
          <p:cNvSpPr/>
          <p:nvPr/>
        </p:nvSpPr>
        <p:spPr>
          <a:xfrm>
            <a:off x="371720" y="1952154"/>
            <a:ext cx="1427556" cy="228621"/>
          </a:xfrm>
          <a:prstGeom prst="wedgeRectCallout">
            <a:avLst>
              <a:gd name="adj1" fmla="val -27735"/>
              <a:gd name="adj2" fmla="val 353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pic>
        <p:nvPicPr>
          <p:cNvPr id="13" name="Picture 12">
            <a:extLst>
              <a:ext uri="{FF2B5EF4-FFF2-40B4-BE49-F238E27FC236}">
                <a16:creationId xmlns:a16="http://schemas.microsoft.com/office/drawing/2014/main" id="{6874CD08-6369-4689-9850-CFE57B013726}"/>
              </a:ext>
            </a:extLst>
          </p:cNvPr>
          <p:cNvPicPr>
            <a:picLocks noChangeAspect="1"/>
          </p:cNvPicPr>
          <p:nvPr/>
        </p:nvPicPr>
        <p:blipFill>
          <a:blip r:embed="rId4"/>
          <a:stretch>
            <a:fillRect/>
          </a:stretch>
        </p:blipFill>
        <p:spPr>
          <a:xfrm>
            <a:off x="4394493" y="4771956"/>
            <a:ext cx="4557155" cy="167655"/>
          </a:xfrm>
          <a:prstGeom prst="rect">
            <a:avLst/>
          </a:prstGeom>
        </p:spPr>
      </p:pic>
      <p:pic>
        <p:nvPicPr>
          <p:cNvPr id="19" name="Snagit_SNG840">
            <a:extLst>
              <a:ext uri="{FF2B5EF4-FFF2-40B4-BE49-F238E27FC236}">
                <a16:creationId xmlns:a16="http://schemas.microsoft.com/office/drawing/2014/main" id="{2DE942BB-4B98-48AF-AD10-3D699B74CB54}"/>
              </a:ext>
            </a:extLst>
          </p:cNvPr>
          <p:cNvPicPr>
            <a:picLocks noChangeAspect="1"/>
          </p:cNvPicPr>
          <p:nvPr/>
        </p:nvPicPr>
        <p:blipFill>
          <a:blip r:embed="rId5"/>
          <a:stretch>
            <a:fillRect/>
          </a:stretch>
        </p:blipFill>
        <p:spPr>
          <a:xfrm>
            <a:off x="259816" y="3706134"/>
            <a:ext cx="2421271" cy="797840"/>
          </a:xfrm>
          <a:prstGeom prst="rect">
            <a:avLst/>
          </a:prstGeom>
        </p:spPr>
      </p:pic>
      <p:sp>
        <p:nvSpPr>
          <p:cNvPr id="48" name="Cube 47">
            <a:extLst>
              <a:ext uri="{FF2B5EF4-FFF2-40B4-BE49-F238E27FC236}">
                <a16:creationId xmlns:a16="http://schemas.microsoft.com/office/drawing/2014/main" id="{5E08D9F3-B39B-46BB-9DDA-FCC9FEC86E44}"/>
              </a:ext>
            </a:extLst>
          </p:cNvPr>
          <p:cNvSpPr/>
          <p:nvPr/>
        </p:nvSpPr>
        <p:spPr>
          <a:xfrm>
            <a:off x="259816" y="1301353"/>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1" name="Snagit_SNG853">
            <a:extLst>
              <a:ext uri="{FF2B5EF4-FFF2-40B4-BE49-F238E27FC236}">
                <a16:creationId xmlns:a16="http://schemas.microsoft.com/office/drawing/2014/main" id="{5C0260A7-6E0F-42D7-8F1D-F43682E583C4}"/>
              </a:ext>
            </a:extLst>
          </p:cNvPr>
          <p:cNvPicPr>
            <a:picLocks noChangeAspect="1"/>
          </p:cNvPicPr>
          <p:nvPr/>
        </p:nvPicPr>
        <p:blipFill>
          <a:blip r:embed="rId6"/>
          <a:stretch>
            <a:fillRect/>
          </a:stretch>
        </p:blipFill>
        <p:spPr>
          <a:xfrm>
            <a:off x="4887872" y="1021658"/>
            <a:ext cx="1972382" cy="1996003"/>
          </a:xfrm>
          <a:prstGeom prst="rect">
            <a:avLst/>
          </a:prstGeom>
          <a:ln>
            <a:noFill/>
          </a:ln>
          <a:effectLst>
            <a:outerShdw blurRad="292100" dist="139700" dir="2700000" algn="tl" rotWithShape="0">
              <a:srgbClr val="333333">
                <a:alpha val="65000"/>
              </a:srgbClr>
            </a:outerShdw>
          </a:effectLst>
        </p:spPr>
      </p:pic>
      <p:pic>
        <p:nvPicPr>
          <p:cNvPr id="23" name="Snagit_SNG84D">
            <a:extLst>
              <a:ext uri="{FF2B5EF4-FFF2-40B4-BE49-F238E27FC236}">
                <a16:creationId xmlns:a16="http://schemas.microsoft.com/office/drawing/2014/main" id="{C07D6F28-A3E4-4F0F-91CC-1320AC2B5A11}"/>
              </a:ext>
            </a:extLst>
          </p:cNvPr>
          <p:cNvPicPr>
            <a:picLocks noChangeAspect="1"/>
          </p:cNvPicPr>
          <p:nvPr/>
        </p:nvPicPr>
        <p:blipFill>
          <a:blip r:embed="rId7"/>
          <a:stretch>
            <a:fillRect/>
          </a:stretch>
        </p:blipFill>
        <p:spPr>
          <a:xfrm>
            <a:off x="373838" y="1168058"/>
            <a:ext cx="3078747" cy="632515"/>
          </a:xfrm>
          <a:prstGeom prst="rect">
            <a:avLst/>
          </a:prstGeom>
          <a:ln>
            <a:noFill/>
          </a:ln>
          <a:effectLst>
            <a:outerShdw blurRad="292100" dist="139700" dir="2700000" algn="tl" rotWithShape="0">
              <a:srgbClr val="333333">
                <a:alpha val="65000"/>
              </a:srgbClr>
            </a:outerShdw>
          </a:effectLst>
        </p:spPr>
      </p:pic>
      <p:sp>
        <p:nvSpPr>
          <p:cNvPr id="39" name="Speech Bubble: Rectangle 38">
            <a:extLst>
              <a:ext uri="{FF2B5EF4-FFF2-40B4-BE49-F238E27FC236}">
                <a16:creationId xmlns:a16="http://schemas.microsoft.com/office/drawing/2014/main" id="{F44CF6A3-887A-46C8-B49A-5F7163B9CD75}"/>
              </a:ext>
            </a:extLst>
          </p:cNvPr>
          <p:cNvSpPr/>
          <p:nvPr/>
        </p:nvSpPr>
        <p:spPr>
          <a:xfrm>
            <a:off x="3315311" y="3529289"/>
            <a:ext cx="2206224" cy="575765"/>
          </a:xfrm>
          <a:prstGeom prst="wedgeRectCallout">
            <a:avLst>
              <a:gd name="adj1" fmla="val 9695"/>
              <a:gd name="adj2" fmla="val -997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nl-NL" b="1" dirty="0"/>
          </a:p>
          <a:p>
            <a:pPr algn="ctr"/>
            <a:r>
              <a:rPr lang="nl-NL" dirty="0" err="1"/>
              <a:t>nginx</a:t>
            </a:r>
            <a:r>
              <a:rPr lang="nl-NL" dirty="0"/>
              <a:t>-pv-claim</a:t>
            </a:r>
            <a:endParaRPr lang="en-NL" b="1" dirty="0"/>
          </a:p>
        </p:txBody>
      </p:sp>
      <p:sp>
        <p:nvSpPr>
          <p:cNvPr id="58" name="Speech Bubble: Rectangle 57">
            <a:extLst>
              <a:ext uri="{FF2B5EF4-FFF2-40B4-BE49-F238E27FC236}">
                <a16:creationId xmlns:a16="http://schemas.microsoft.com/office/drawing/2014/main" id="{67D3342D-A24B-4CDE-B619-FC10F9FD78F1}"/>
              </a:ext>
            </a:extLst>
          </p:cNvPr>
          <p:cNvSpPr/>
          <p:nvPr/>
        </p:nvSpPr>
        <p:spPr>
          <a:xfrm>
            <a:off x="501204" y="3342671"/>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pic>
        <p:nvPicPr>
          <p:cNvPr id="59" name="Picture 2" descr="product logo">
            <a:extLst>
              <a:ext uri="{FF2B5EF4-FFF2-40B4-BE49-F238E27FC236}">
                <a16:creationId xmlns:a16="http://schemas.microsoft.com/office/drawing/2014/main" id="{3F80F173-5A88-449A-B2F1-F72BF702B3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011" y="2849458"/>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product logo">
            <a:extLst>
              <a:ext uri="{FF2B5EF4-FFF2-40B4-BE49-F238E27FC236}">
                <a16:creationId xmlns:a16="http://schemas.microsoft.com/office/drawing/2014/main" id="{1872AA8C-882A-48CC-97DD-8F73A8DB01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8242" y="2550352"/>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product logo">
            <a:extLst>
              <a:ext uri="{FF2B5EF4-FFF2-40B4-BE49-F238E27FC236}">
                <a16:creationId xmlns:a16="http://schemas.microsoft.com/office/drawing/2014/main" id="{028DEFA3-A371-49EA-ADDA-1AB6A2B94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3087" y="2064162"/>
            <a:ext cx="228153" cy="22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1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animBg="1"/>
      <p:bldP spid="27" grpId="0" animBg="1"/>
      <p:bldP spid="60" grpId="0" animBg="1"/>
      <p:bldP spid="68" grpId="0" animBg="1"/>
      <p:bldP spid="39" grpId="0"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PersistentVolume</a:t>
            </a:r>
            <a:r>
              <a:rPr lang="nl-NL" dirty="0"/>
              <a:t> &amp; </a:t>
            </a:r>
            <a:r>
              <a:rPr lang="nl-NL" dirty="0" err="1"/>
              <a:t>PersistentVolumeClaim</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162626"/>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00496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83081" y="3510452"/>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6650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002970" y="233247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84838" y="2935469"/>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94879" y="2165443"/>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63939" y="2604344"/>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24360" y="2627359"/>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73458" y="3630828"/>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82704" y="2491240"/>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33164" y="3630828"/>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6998224" y="3821415"/>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7478550" y="3388194"/>
            <a:ext cx="1628863" cy="441714"/>
          </a:xfrm>
          <a:prstGeom prst="wedgeRectCallout">
            <a:avLst>
              <a:gd name="adj1" fmla="val -48107"/>
              <a:gd name="adj2" fmla="val 914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nl-NL" b="1" dirty="0"/>
          </a:p>
          <a:p>
            <a:pPr algn="ctr"/>
            <a:r>
              <a:rPr lang="nl-NL" dirty="0"/>
              <a:t>is auto </a:t>
            </a:r>
            <a:r>
              <a:rPr lang="nl-NL" dirty="0" err="1"/>
              <a:t>generated</a:t>
            </a:r>
            <a:endParaRPr lang="en-NL"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46583"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25868" y="3119405"/>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8" name="Connector: Elbow 17">
            <a:extLst>
              <a:ext uri="{FF2B5EF4-FFF2-40B4-BE49-F238E27FC236}">
                <a16:creationId xmlns:a16="http://schemas.microsoft.com/office/drawing/2014/main" id="{91C19AA2-824E-43D9-8C66-1AB3404E7DF9}"/>
              </a:ext>
            </a:extLst>
          </p:cNvPr>
          <p:cNvCxnSpPr>
            <a:cxnSpLocks/>
            <a:stCxn id="33" idx="3"/>
          </p:cNvCxnSpPr>
          <p:nvPr/>
        </p:nvCxnSpPr>
        <p:spPr>
          <a:xfrm rot="16200000" flipH="1">
            <a:off x="2849709" y="2510752"/>
            <a:ext cx="119580" cy="309249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11F51902-175D-4D96-B4F6-A6A23C5E45E0}"/>
              </a:ext>
            </a:extLst>
          </p:cNvPr>
          <p:cNvSpPr/>
          <p:nvPr/>
        </p:nvSpPr>
        <p:spPr>
          <a:xfrm>
            <a:off x="4482046" y="3873234"/>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8" name="Connector: Elbow 37">
            <a:extLst>
              <a:ext uri="{FF2B5EF4-FFF2-40B4-BE49-F238E27FC236}">
                <a16:creationId xmlns:a16="http://schemas.microsoft.com/office/drawing/2014/main" id="{9EBBE350-9A40-4FA1-AE3F-703298739267}"/>
              </a:ext>
            </a:extLst>
          </p:cNvPr>
          <p:cNvCxnSpPr>
            <a:stCxn id="27" idx="4"/>
          </p:cNvCxnSpPr>
          <p:nvPr/>
        </p:nvCxnSpPr>
        <p:spPr>
          <a:xfrm flipV="1">
            <a:off x="4994853" y="3907536"/>
            <a:ext cx="1965762" cy="13808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65E62C2-9A30-44A2-9EC3-2DA6839EF357}"/>
              </a:ext>
            </a:extLst>
          </p:cNvPr>
          <p:cNvSpPr/>
          <p:nvPr/>
        </p:nvSpPr>
        <p:spPr>
          <a:xfrm>
            <a:off x="1219867" y="3829908"/>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6" name="Connector: Elbow 65">
            <a:extLst>
              <a:ext uri="{FF2B5EF4-FFF2-40B4-BE49-F238E27FC236}">
                <a16:creationId xmlns:a16="http://schemas.microsoft.com/office/drawing/2014/main" id="{65CB182B-A12E-4C96-9C61-CEF375033D68}"/>
              </a:ext>
            </a:extLst>
          </p:cNvPr>
          <p:cNvCxnSpPr>
            <a:endCxn id="60" idx="1"/>
          </p:cNvCxnSpPr>
          <p:nvPr/>
        </p:nvCxnSpPr>
        <p:spPr>
          <a:xfrm>
            <a:off x="733636" y="3721421"/>
            <a:ext cx="486231" cy="187377"/>
          </a:xfrm>
          <a:prstGeom prst="bentConnector3">
            <a:avLst>
              <a:gd name="adj1" fmla="val -4017"/>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67">
            <a:extLst>
              <a:ext uri="{FF2B5EF4-FFF2-40B4-BE49-F238E27FC236}">
                <a16:creationId xmlns:a16="http://schemas.microsoft.com/office/drawing/2014/main" id="{8F43DD78-5AAD-4724-A8FC-523755C7892E}"/>
              </a:ext>
            </a:extLst>
          </p:cNvPr>
          <p:cNvSpPr/>
          <p:nvPr/>
        </p:nvSpPr>
        <p:spPr>
          <a:xfrm>
            <a:off x="385357" y="2782265"/>
            <a:ext cx="1427556" cy="228621"/>
          </a:xfrm>
          <a:prstGeom prst="wedgeRectCallout">
            <a:avLst>
              <a:gd name="adj1" fmla="val -27735"/>
              <a:gd name="adj2" fmla="val 353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9" name="Speech Bubble: Rectangle 38">
            <a:extLst>
              <a:ext uri="{FF2B5EF4-FFF2-40B4-BE49-F238E27FC236}">
                <a16:creationId xmlns:a16="http://schemas.microsoft.com/office/drawing/2014/main" id="{F44CF6A3-887A-46C8-B49A-5F7163B9CD75}"/>
              </a:ext>
            </a:extLst>
          </p:cNvPr>
          <p:cNvSpPr/>
          <p:nvPr/>
        </p:nvSpPr>
        <p:spPr>
          <a:xfrm>
            <a:off x="3328948" y="4359400"/>
            <a:ext cx="2206224" cy="575765"/>
          </a:xfrm>
          <a:prstGeom prst="wedgeRectCallout">
            <a:avLst>
              <a:gd name="adj1" fmla="val 9695"/>
              <a:gd name="adj2" fmla="val -997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nl-NL" b="1" dirty="0"/>
          </a:p>
          <a:p>
            <a:pPr algn="ctr"/>
            <a:r>
              <a:rPr lang="nl-NL" dirty="0" err="1"/>
              <a:t>nginx</a:t>
            </a:r>
            <a:r>
              <a:rPr lang="nl-NL" dirty="0"/>
              <a:t>-pv-claim</a:t>
            </a:r>
            <a:endParaRPr lang="en-NL" b="1" dirty="0"/>
          </a:p>
        </p:txBody>
      </p:sp>
      <p:sp>
        <p:nvSpPr>
          <p:cNvPr id="58" name="Speech Bubble: Rectangle 57">
            <a:extLst>
              <a:ext uri="{FF2B5EF4-FFF2-40B4-BE49-F238E27FC236}">
                <a16:creationId xmlns:a16="http://schemas.microsoft.com/office/drawing/2014/main" id="{67D3342D-A24B-4CDE-B619-FC10F9FD78F1}"/>
              </a:ext>
            </a:extLst>
          </p:cNvPr>
          <p:cNvSpPr/>
          <p:nvPr/>
        </p:nvSpPr>
        <p:spPr>
          <a:xfrm>
            <a:off x="514841" y="4172782"/>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45355"/>
            <a:ext cx="7974296" cy="5764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cp ./index.html </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mynginx-7b87c957dd-br2kr:/</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/share/</a:t>
            </a:r>
            <a:r>
              <a:rPr lang="en-US" sz="1600" dirty="0" err="1">
                <a:solidFill>
                  <a:schemeClr val="tx1"/>
                </a:solidFill>
                <a:latin typeface="Courier New" panose="02070309020205020404" pitchFamily="49" charset="0"/>
                <a:cs typeface="Courier New" panose="02070309020205020404" pitchFamily="49" charset="0"/>
              </a:rPr>
              <a:t>nginx</a:t>
            </a:r>
            <a:r>
              <a:rPr lang="en-US" sz="1600" dirty="0">
                <a:solidFill>
                  <a:schemeClr val="tx1"/>
                </a:solidFill>
                <a:latin typeface="Courier New" panose="02070309020205020404" pitchFamily="49" charset="0"/>
                <a:cs typeface="Courier New" panose="02070309020205020404" pitchFamily="49" charset="0"/>
              </a:rPr>
              <a:t>/html -n=</a:t>
            </a:r>
            <a:r>
              <a:rPr lang="en-US" sz="1600" dirty="0" err="1">
                <a:solidFill>
                  <a:schemeClr val="tx1"/>
                </a:solidFill>
                <a:latin typeface="Courier New" panose="02070309020205020404" pitchFamily="49" charset="0"/>
                <a:cs typeface="Courier New" panose="02070309020205020404" pitchFamily="49" charset="0"/>
              </a:rPr>
              <a:t>nginx</a:t>
            </a:r>
            <a:endParaRPr lang="en-US" sz="1600" dirty="0">
              <a:solidFill>
                <a:schemeClr val="tx1"/>
              </a:solidFill>
              <a:latin typeface="Courier New" panose="02070309020205020404" pitchFamily="49" charset="0"/>
              <a:cs typeface="Courier New" panose="02070309020205020404" pitchFamily="49" charset="0"/>
            </a:endParaRPr>
          </a:p>
        </p:txBody>
      </p:sp>
      <p:grpSp>
        <p:nvGrpSpPr>
          <p:cNvPr id="12" name="Group 11">
            <a:extLst>
              <a:ext uri="{FF2B5EF4-FFF2-40B4-BE49-F238E27FC236}">
                <a16:creationId xmlns:a16="http://schemas.microsoft.com/office/drawing/2014/main" id="{18D487D3-3136-464E-BF65-408D391D5BCD}"/>
              </a:ext>
            </a:extLst>
          </p:cNvPr>
          <p:cNvGrpSpPr/>
          <p:nvPr/>
        </p:nvGrpSpPr>
        <p:grpSpPr>
          <a:xfrm>
            <a:off x="321218" y="1626985"/>
            <a:ext cx="398781" cy="433221"/>
            <a:chOff x="7478550" y="1661505"/>
            <a:chExt cx="653614" cy="780145"/>
          </a:xfrm>
        </p:grpSpPr>
        <p:sp>
          <p:nvSpPr>
            <p:cNvPr id="5" name="Rectangle 4">
              <a:extLst>
                <a:ext uri="{FF2B5EF4-FFF2-40B4-BE49-F238E27FC236}">
                  <a16:creationId xmlns:a16="http://schemas.microsoft.com/office/drawing/2014/main" id="{D7E256B2-A8AE-4422-8AB6-2DF38E1409A2}"/>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8" name="Straight Connector 7">
              <a:extLst>
                <a:ext uri="{FF2B5EF4-FFF2-40B4-BE49-F238E27FC236}">
                  <a16:creationId xmlns:a16="http://schemas.microsoft.com/office/drawing/2014/main" id="{98B8B874-4009-453D-927E-5BD38DA5B078}"/>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153FA5-C29A-4194-A917-CAA8D9043F37}"/>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8DB20-B346-4B6D-9025-8061356D4373}"/>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19D1C-B1E1-4A12-A82A-BF22578A9AF7}"/>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BBE2673-24D9-402C-8C47-EE22B1B27A3D}"/>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Freeform: Shape 14">
            <a:extLst>
              <a:ext uri="{FF2B5EF4-FFF2-40B4-BE49-F238E27FC236}">
                <a16:creationId xmlns:a16="http://schemas.microsoft.com/office/drawing/2014/main" id="{958366D2-EF1A-4468-BF84-3FBF00956582}"/>
              </a:ext>
            </a:extLst>
          </p:cNvPr>
          <p:cNvSpPr/>
          <p:nvPr/>
        </p:nvSpPr>
        <p:spPr>
          <a:xfrm>
            <a:off x="202248" y="2083633"/>
            <a:ext cx="329903" cy="1394085"/>
          </a:xfrm>
          <a:custGeom>
            <a:avLst/>
            <a:gdLst>
              <a:gd name="connsiteX0" fmla="*/ 329903 w 329903"/>
              <a:gd name="connsiteY0" fmla="*/ 0 h 1394085"/>
              <a:gd name="connsiteX1" fmla="*/ 119 w 329903"/>
              <a:gd name="connsiteY1" fmla="*/ 494675 h 1394085"/>
              <a:gd name="connsiteX2" fmla="*/ 299922 w 329903"/>
              <a:gd name="connsiteY2" fmla="*/ 1394085 h 1394085"/>
            </a:gdLst>
            <a:ahLst/>
            <a:cxnLst>
              <a:cxn ang="0">
                <a:pos x="connsiteX0" y="connsiteY0"/>
              </a:cxn>
              <a:cxn ang="0">
                <a:pos x="connsiteX1" y="connsiteY1"/>
              </a:cxn>
              <a:cxn ang="0">
                <a:pos x="connsiteX2" y="connsiteY2"/>
              </a:cxn>
            </a:cxnLst>
            <a:rect l="l" t="t" r="r" b="b"/>
            <a:pathLst>
              <a:path w="329903" h="1394085">
                <a:moveTo>
                  <a:pt x="329903" y="0"/>
                </a:moveTo>
                <a:cubicBezTo>
                  <a:pt x="167509" y="131164"/>
                  <a:pt x="5116" y="262328"/>
                  <a:pt x="119" y="494675"/>
                </a:cubicBezTo>
                <a:cubicBezTo>
                  <a:pt x="-4878" y="727022"/>
                  <a:pt x="147522" y="1060553"/>
                  <a:pt x="299922" y="139408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3" name="Group 52">
            <a:extLst>
              <a:ext uri="{FF2B5EF4-FFF2-40B4-BE49-F238E27FC236}">
                <a16:creationId xmlns:a16="http://schemas.microsoft.com/office/drawing/2014/main" id="{72CF3084-5CD9-4EA0-B20A-F7D5E9DA03DD}"/>
              </a:ext>
            </a:extLst>
          </p:cNvPr>
          <p:cNvGrpSpPr/>
          <p:nvPr/>
        </p:nvGrpSpPr>
        <p:grpSpPr>
          <a:xfrm>
            <a:off x="1327705" y="3639826"/>
            <a:ext cx="220908" cy="250463"/>
            <a:chOff x="7478550" y="1661505"/>
            <a:chExt cx="653614" cy="780145"/>
          </a:xfrm>
        </p:grpSpPr>
        <p:sp>
          <p:nvSpPr>
            <p:cNvPr id="55" name="Rectangle 54">
              <a:extLst>
                <a:ext uri="{FF2B5EF4-FFF2-40B4-BE49-F238E27FC236}">
                  <a16:creationId xmlns:a16="http://schemas.microsoft.com/office/drawing/2014/main" id="{90B25000-A57D-441F-A0BC-F8C0212575D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56" name="Straight Connector 55">
              <a:extLst>
                <a:ext uri="{FF2B5EF4-FFF2-40B4-BE49-F238E27FC236}">
                  <a16:creationId xmlns:a16="http://schemas.microsoft.com/office/drawing/2014/main" id="{EF68A862-5D41-48AA-A96D-9FE2E89D6E74}"/>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9106DF5-1571-48FA-BD9C-5BB015DF0C15}"/>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7BC459-BAFF-4109-A227-C086F42E199D}"/>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C02F7A-4A8E-488C-9DE0-B4D02E6D235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11A9B76-285E-4297-897D-30C6BAD4C4F0}"/>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A8ECA19-7A75-43D7-95B3-A3B471ED8A9F}"/>
              </a:ext>
            </a:extLst>
          </p:cNvPr>
          <p:cNvGrpSpPr/>
          <p:nvPr/>
        </p:nvGrpSpPr>
        <p:grpSpPr>
          <a:xfrm>
            <a:off x="4719823" y="3764417"/>
            <a:ext cx="220908" cy="250463"/>
            <a:chOff x="7478550" y="1661505"/>
            <a:chExt cx="653614" cy="780145"/>
          </a:xfrm>
        </p:grpSpPr>
        <p:sp>
          <p:nvSpPr>
            <p:cNvPr id="64" name="Rectangle 63">
              <a:extLst>
                <a:ext uri="{FF2B5EF4-FFF2-40B4-BE49-F238E27FC236}">
                  <a16:creationId xmlns:a16="http://schemas.microsoft.com/office/drawing/2014/main" id="{7FF71407-6D84-4784-8782-7F7AB7723606}"/>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65" name="Straight Connector 64">
              <a:extLst>
                <a:ext uri="{FF2B5EF4-FFF2-40B4-BE49-F238E27FC236}">
                  <a16:creationId xmlns:a16="http://schemas.microsoft.com/office/drawing/2014/main" id="{C3603BAE-D0D4-40FF-9627-DCEA018EA7DD}"/>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C4C970-2789-43CD-94D1-DD961881A63D}"/>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1E65EB-61C3-4096-9B05-E60172E2D9EA}"/>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24041FB-F6D5-42CF-B72E-80D0CD28B90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1B6FA9-5F91-4C9D-B609-466947FAC537}"/>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A65C2B1-255C-4378-980C-12FDCF12B3CF}"/>
              </a:ext>
            </a:extLst>
          </p:cNvPr>
          <p:cNvGrpSpPr/>
          <p:nvPr/>
        </p:nvGrpSpPr>
        <p:grpSpPr>
          <a:xfrm>
            <a:off x="7122619" y="3975714"/>
            <a:ext cx="220908" cy="250463"/>
            <a:chOff x="7478550" y="1661505"/>
            <a:chExt cx="653614" cy="780145"/>
          </a:xfrm>
        </p:grpSpPr>
        <p:sp>
          <p:nvSpPr>
            <p:cNvPr id="73" name="Rectangle 72">
              <a:extLst>
                <a:ext uri="{FF2B5EF4-FFF2-40B4-BE49-F238E27FC236}">
                  <a16:creationId xmlns:a16="http://schemas.microsoft.com/office/drawing/2014/main" id="{F2C3A905-A4EB-4536-83A9-8B5438B039C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74" name="Straight Connector 73">
              <a:extLst>
                <a:ext uri="{FF2B5EF4-FFF2-40B4-BE49-F238E27FC236}">
                  <a16:creationId xmlns:a16="http://schemas.microsoft.com/office/drawing/2014/main" id="{2C538635-63AB-4394-9460-3F016EEAC24A}"/>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741B97-B4AE-4F5E-95F0-29BDF370502B}"/>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D2A237-F5D2-40B1-AB7A-F742E2BFA139}"/>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4D1B41-17E9-47FF-A9C2-F9ADD2F76C83}"/>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36AE500-AB61-4917-B0FA-3BD50FC5F9A8}"/>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A10C004C-7201-40F5-AA0C-EE42CF5268A6}"/>
              </a:ext>
            </a:extLst>
          </p:cNvPr>
          <p:cNvSpPr/>
          <p:nvPr/>
        </p:nvSpPr>
        <p:spPr>
          <a:xfrm>
            <a:off x="3419600" y="3653263"/>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0" name="Connector: Elbow 79">
            <a:extLst>
              <a:ext uri="{FF2B5EF4-FFF2-40B4-BE49-F238E27FC236}">
                <a16:creationId xmlns:a16="http://schemas.microsoft.com/office/drawing/2014/main" id="{F4A9A681-D7C9-466E-AAD2-73E5DCBEA6E6}"/>
              </a:ext>
            </a:extLst>
          </p:cNvPr>
          <p:cNvCxnSpPr>
            <a:cxnSpLocks/>
            <a:endCxn id="79" idx="1"/>
          </p:cNvCxnSpPr>
          <p:nvPr/>
        </p:nvCxnSpPr>
        <p:spPr>
          <a:xfrm rot="16200000" flipH="1">
            <a:off x="3244762" y="3557315"/>
            <a:ext cx="254436" cy="9523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7649AB1-5212-4C2F-A7C5-3877B25C0DA2}"/>
              </a:ext>
            </a:extLst>
          </p:cNvPr>
          <p:cNvCxnSpPr>
            <a:stCxn id="79" idx="2"/>
          </p:cNvCxnSpPr>
          <p:nvPr/>
        </p:nvCxnSpPr>
        <p:spPr>
          <a:xfrm rot="16200000" flipH="1">
            <a:off x="3918154" y="3458369"/>
            <a:ext cx="211218" cy="916565"/>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09B8084-5BD1-42B0-9D14-A306697112A0}"/>
              </a:ext>
            </a:extLst>
          </p:cNvPr>
          <p:cNvGrpSpPr/>
          <p:nvPr/>
        </p:nvGrpSpPr>
        <p:grpSpPr>
          <a:xfrm>
            <a:off x="3553742" y="3474573"/>
            <a:ext cx="220908" cy="250463"/>
            <a:chOff x="7478550" y="1661505"/>
            <a:chExt cx="653614" cy="780145"/>
          </a:xfrm>
        </p:grpSpPr>
        <p:sp>
          <p:nvSpPr>
            <p:cNvPr id="82" name="Rectangle 81">
              <a:extLst>
                <a:ext uri="{FF2B5EF4-FFF2-40B4-BE49-F238E27FC236}">
                  <a16:creationId xmlns:a16="http://schemas.microsoft.com/office/drawing/2014/main" id="{873045FB-39CC-4582-AA75-36619681B833}"/>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83" name="Straight Connector 82">
              <a:extLst>
                <a:ext uri="{FF2B5EF4-FFF2-40B4-BE49-F238E27FC236}">
                  <a16:creationId xmlns:a16="http://schemas.microsoft.com/office/drawing/2014/main" id="{7D523171-F0A6-4705-8698-9FDC864F85D2}"/>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88C245-4F90-4217-B533-BAE99DEED8DC}"/>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9CB1A-8321-4050-A8D8-C2FE7ED11CF1}"/>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DF67C4-6680-436F-B906-8FF15E097382}"/>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4B28BB-4EA5-45D4-9DDB-46F375E68D4A}"/>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8" name="Picture 2" descr="product logo">
            <a:extLst>
              <a:ext uri="{FF2B5EF4-FFF2-40B4-BE49-F238E27FC236}">
                <a16:creationId xmlns:a16="http://schemas.microsoft.com/office/drawing/2014/main" id="{800CBD22-0D9C-48C6-8910-ABA6167C1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28" y="3635451"/>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product logo">
            <a:extLst>
              <a:ext uri="{FF2B5EF4-FFF2-40B4-BE49-F238E27FC236}">
                <a16:creationId xmlns:a16="http://schemas.microsoft.com/office/drawing/2014/main" id="{61A56F2C-2C72-411C-9BA3-751D513D1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96519"/>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product logo">
            <a:extLst>
              <a:ext uri="{FF2B5EF4-FFF2-40B4-BE49-F238E27FC236}">
                <a16:creationId xmlns:a16="http://schemas.microsoft.com/office/drawing/2014/main" id="{68661CFF-8917-402C-9E5E-D34793F7C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99" y="3328224"/>
            <a:ext cx="228153" cy="22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4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PersistentVolume</a:t>
            </a:r>
            <a:r>
              <a:rPr lang="nl-NL" dirty="0"/>
              <a:t> &amp; </a:t>
            </a:r>
            <a:r>
              <a:rPr lang="nl-NL" dirty="0" err="1"/>
              <a:t>PersistentVolumeClaim</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162626"/>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00496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83081" y="3510452"/>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6650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002970" y="233247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84838" y="2935469"/>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94879" y="2165443"/>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63939" y="2604344"/>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24360" y="2627359"/>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73458" y="3630828"/>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82704" y="2491240"/>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33164" y="3630828"/>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6998224" y="3821415"/>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7478550" y="3388194"/>
            <a:ext cx="1628863" cy="441714"/>
          </a:xfrm>
          <a:prstGeom prst="wedgeRectCallout">
            <a:avLst>
              <a:gd name="adj1" fmla="val -48107"/>
              <a:gd name="adj2" fmla="val 914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nl-NL" b="1" dirty="0"/>
          </a:p>
          <a:p>
            <a:pPr algn="ctr"/>
            <a:r>
              <a:rPr lang="nl-NL" dirty="0"/>
              <a:t>is auto </a:t>
            </a:r>
            <a:r>
              <a:rPr lang="nl-NL" dirty="0" err="1"/>
              <a:t>generated</a:t>
            </a:r>
            <a:endParaRPr lang="en-NL"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46583"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25868" y="3119405"/>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8" name="Connector: Elbow 17">
            <a:extLst>
              <a:ext uri="{FF2B5EF4-FFF2-40B4-BE49-F238E27FC236}">
                <a16:creationId xmlns:a16="http://schemas.microsoft.com/office/drawing/2014/main" id="{91C19AA2-824E-43D9-8C66-1AB3404E7DF9}"/>
              </a:ext>
            </a:extLst>
          </p:cNvPr>
          <p:cNvCxnSpPr>
            <a:cxnSpLocks/>
            <a:stCxn id="33" idx="3"/>
          </p:cNvCxnSpPr>
          <p:nvPr/>
        </p:nvCxnSpPr>
        <p:spPr>
          <a:xfrm rot="16200000" flipH="1">
            <a:off x="2849709" y="2510752"/>
            <a:ext cx="119580" cy="309249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11F51902-175D-4D96-B4F6-A6A23C5E45E0}"/>
              </a:ext>
            </a:extLst>
          </p:cNvPr>
          <p:cNvSpPr/>
          <p:nvPr/>
        </p:nvSpPr>
        <p:spPr>
          <a:xfrm>
            <a:off x="4482046" y="3873234"/>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8" name="Connector: Elbow 37">
            <a:extLst>
              <a:ext uri="{FF2B5EF4-FFF2-40B4-BE49-F238E27FC236}">
                <a16:creationId xmlns:a16="http://schemas.microsoft.com/office/drawing/2014/main" id="{9EBBE350-9A40-4FA1-AE3F-703298739267}"/>
              </a:ext>
            </a:extLst>
          </p:cNvPr>
          <p:cNvCxnSpPr>
            <a:stCxn id="27" idx="4"/>
          </p:cNvCxnSpPr>
          <p:nvPr/>
        </p:nvCxnSpPr>
        <p:spPr>
          <a:xfrm flipV="1">
            <a:off x="4994853" y="3907536"/>
            <a:ext cx="1965762" cy="13808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65E62C2-9A30-44A2-9EC3-2DA6839EF357}"/>
              </a:ext>
            </a:extLst>
          </p:cNvPr>
          <p:cNvSpPr/>
          <p:nvPr/>
        </p:nvSpPr>
        <p:spPr>
          <a:xfrm>
            <a:off x="1219867" y="3829908"/>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6" name="Connector: Elbow 65">
            <a:extLst>
              <a:ext uri="{FF2B5EF4-FFF2-40B4-BE49-F238E27FC236}">
                <a16:creationId xmlns:a16="http://schemas.microsoft.com/office/drawing/2014/main" id="{65CB182B-A12E-4C96-9C61-CEF375033D68}"/>
              </a:ext>
            </a:extLst>
          </p:cNvPr>
          <p:cNvCxnSpPr>
            <a:endCxn id="60" idx="1"/>
          </p:cNvCxnSpPr>
          <p:nvPr/>
        </p:nvCxnSpPr>
        <p:spPr>
          <a:xfrm>
            <a:off x="733636" y="3721421"/>
            <a:ext cx="486231" cy="187377"/>
          </a:xfrm>
          <a:prstGeom prst="bentConnector3">
            <a:avLst>
              <a:gd name="adj1" fmla="val -4017"/>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67">
            <a:extLst>
              <a:ext uri="{FF2B5EF4-FFF2-40B4-BE49-F238E27FC236}">
                <a16:creationId xmlns:a16="http://schemas.microsoft.com/office/drawing/2014/main" id="{8F43DD78-5AAD-4724-A8FC-523755C7892E}"/>
              </a:ext>
            </a:extLst>
          </p:cNvPr>
          <p:cNvSpPr/>
          <p:nvPr/>
        </p:nvSpPr>
        <p:spPr>
          <a:xfrm>
            <a:off x="385357" y="2782265"/>
            <a:ext cx="1427556" cy="228621"/>
          </a:xfrm>
          <a:prstGeom prst="wedgeRectCallout">
            <a:avLst>
              <a:gd name="adj1" fmla="val -27735"/>
              <a:gd name="adj2" fmla="val 353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9" name="Speech Bubble: Rectangle 38">
            <a:extLst>
              <a:ext uri="{FF2B5EF4-FFF2-40B4-BE49-F238E27FC236}">
                <a16:creationId xmlns:a16="http://schemas.microsoft.com/office/drawing/2014/main" id="{F44CF6A3-887A-46C8-B49A-5F7163B9CD75}"/>
              </a:ext>
            </a:extLst>
          </p:cNvPr>
          <p:cNvSpPr/>
          <p:nvPr/>
        </p:nvSpPr>
        <p:spPr>
          <a:xfrm>
            <a:off x="3328948" y="4359400"/>
            <a:ext cx="2206224" cy="575765"/>
          </a:xfrm>
          <a:prstGeom prst="wedgeRectCallout">
            <a:avLst>
              <a:gd name="adj1" fmla="val 9695"/>
              <a:gd name="adj2" fmla="val -997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nl-NL" b="1" dirty="0"/>
          </a:p>
          <a:p>
            <a:pPr algn="ctr"/>
            <a:r>
              <a:rPr lang="nl-NL" dirty="0" err="1"/>
              <a:t>nginx</a:t>
            </a:r>
            <a:r>
              <a:rPr lang="nl-NL" dirty="0"/>
              <a:t>-pv-claim</a:t>
            </a:r>
            <a:endParaRPr lang="en-NL" b="1" dirty="0"/>
          </a:p>
        </p:txBody>
      </p:sp>
      <p:sp>
        <p:nvSpPr>
          <p:cNvPr id="58" name="Speech Bubble: Rectangle 57">
            <a:extLst>
              <a:ext uri="{FF2B5EF4-FFF2-40B4-BE49-F238E27FC236}">
                <a16:creationId xmlns:a16="http://schemas.microsoft.com/office/drawing/2014/main" id="{67D3342D-A24B-4CDE-B619-FC10F9FD78F1}"/>
              </a:ext>
            </a:extLst>
          </p:cNvPr>
          <p:cNvSpPr/>
          <p:nvPr/>
        </p:nvSpPr>
        <p:spPr>
          <a:xfrm>
            <a:off x="514841" y="4172782"/>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45355"/>
            <a:ext cx="7974296"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delete deployment </a:t>
            </a:r>
            <a:r>
              <a:rPr lang="en-US" sz="1600" dirty="0" err="1">
                <a:solidFill>
                  <a:schemeClr val="tx1"/>
                </a:solidFill>
                <a:latin typeface="Courier New" panose="02070309020205020404" pitchFamily="49" charset="0"/>
                <a:cs typeface="Courier New" panose="02070309020205020404" pitchFamily="49" charset="0"/>
              </a:rPr>
              <a:t>mynginx</a:t>
            </a:r>
            <a:r>
              <a:rPr lang="en-US" sz="1600" dirty="0">
                <a:solidFill>
                  <a:schemeClr val="tx1"/>
                </a:solidFill>
                <a:latin typeface="Courier New" panose="02070309020205020404" pitchFamily="49" charset="0"/>
                <a:cs typeface="Courier New" panose="02070309020205020404" pitchFamily="49" charset="0"/>
              </a:rPr>
              <a:t> -n=</a:t>
            </a:r>
            <a:r>
              <a:rPr lang="en-US" sz="1600" dirty="0" err="1">
                <a:solidFill>
                  <a:schemeClr val="tx1"/>
                </a:solidFill>
                <a:latin typeface="Courier New" panose="02070309020205020404" pitchFamily="49" charset="0"/>
                <a:cs typeface="Courier New" panose="02070309020205020404" pitchFamily="49" charset="0"/>
              </a:rPr>
              <a:t>nginx</a:t>
            </a:r>
            <a:endParaRPr lang="en-US" sz="1600" dirty="0">
              <a:solidFill>
                <a:schemeClr val="tx1"/>
              </a:solidFill>
              <a:latin typeface="Courier New" panose="02070309020205020404" pitchFamily="49" charset="0"/>
              <a:cs typeface="Courier New" panose="02070309020205020404" pitchFamily="49" charset="0"/>
            </a:endParaRPr>
          </a:p>
        </p:txBody>
      </p:sp>
      <p:grpSp>
        <p:nvGrpSpPr>
          <p:cNvPr id="53" name="Group 52">
            <a:extLst>
              <a:ext uri="{FF2B5EF4-FFF2-40B4-BE49-F238E27FC236}">
                <a16:creationId xmlns:a16="http://schemas.microsoft.com/office/drawing/2014/main" id="{72CF3084-5CD9-4EA0-B20A-F7D5E9DA03DD}"/>
              </a:ext>
            </a:extLst>
          </p:cNvPr>
          <p:cNvGrpSpPr/>
          <p:nvPr/>
        </p:nvGrpSpPr>
        <p:grpSpPr>
          <a:xfrm>
            <a:off x="1327705" y="3639826"/>
            <a:ext cx="220908" cy="250463"/>
            <a:chOff x="7478550" y="1661505"/>
            <a:chExt cx="653614" cy="780145"/>
          </a:xfrm>
        </p:grpSpPr>
        <p:sp>
          <p:nvSpPr>
            <p:cNvPr id="55" name="Rectangle 54">
              <a:extLst>
                <a:ext uri="{FF2B5EF4-FFF2-40B4-BE49-F238E27FC236}">
                  <a16:creationId xmlns:a16="http://schemas.microsoft.com/office/drawing/2014/main" id="{90B25000-A57D-441F-A0BC-F8C0212575D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56" name="Straight Connector 55">
              <a:extLst>
                <a:ext uri="{FF2B5EF4-FFF2-40B4-BE49-F238E27FC236}">
                  <a16:creationId xmlns:a16="http://schemas.microsoft.com/office/drawing/2014/main" id="{EF68A862-5D41-48AA-A96D-9FE2E89D6E74}"/>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9106DF5-1571-48FA-BD9C-5BB015DF0C15}"/>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7BC459-BAFF-4109-A227-C086F42E199D}"/>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C02F7A-4A8E-488C-9DE0-B4D02E6D235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11A9B76-285E-4297-897D-30C6BAD4C4F0}"/>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A8ECA19-7A75-43D7-95B3-A3B471ED8A9F}"/>
              </a:ext>
            </a:extLst>
          </p:cNvPr>
          <p:cNvGrpSpPr/>
          <p:nvPr/>
        </p:nvGrpSpPr>
        <p:grpSpPr>
          <a:xfrm>
            <a:off x="4719823" y="3764417"/>
            <a:ext cx="220908" cy="250463"/>
            <a:chOff x="7478550" y="1661505"/>
            <a:chExt cx="653614" cy="780145"/>
          </a:xfrm>
        </p:grpSpPr>
        <p:sp>
          <p:nvSpPr>
            <p:cNvPr id="64" name="Rectangle 63">
              <a:extLst>
                <a:ext uri="{FF2B5EF4-FFF2-40B4-BE49-F238E27FC236}">
                  <a16:creationId xmlns:a16="http://schemas.microsoft.com/office/drawing/2014/main" id="{7FF71407-6D84-4784-8782-7F7AB7723606}"/>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65" name="Straight Connector 64">
              <a:extLst>
                <a:ext uri="{FF2B5EF4-FFF2-40B4-BE49-F238E27FC236}">
                  <a16:creationId xmlns:a16="http://schemas.microsoft.com/office/drawing/2014/main" id="{C3603BAE-D0D4-40FF-9627-DCEA018EA7DD}"/>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C4C970-2789-43CD-94D1-DD961881A63D}"/>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1E65EB-61C3-4096-9B05-E60172E2D9EA}"/>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24041FB-F6D5-42CF-B72E-80D0CD28B90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1B6FA9-5F91-4C9D-B609-466947FAC537}"/>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A65C2B1-255C-4378-980C-12FDCF12B3CF}"/>
              </a:ext>
            </a:extLst>
          </p:cNvPr>
          <p:cNvGrpSpPr/>
          <p:nvPr/>
        </p:nvGrpSpPr>
        <p:grpSpPr>
          <a:xfrm>
            <a:off x="7122619" y="3975714"/>
            <a:ext cx="220908" cy="250463"/>
            <a:chOff x="7478550" y="1661505"/>
            <a:chExt cx="653614" cy="780145"/>
          </a:xfrm>
        </p:grpSpPr>
        <p:sp>
          <p:nvSpPr>
            <p:cNvPr id="73" name="Rectangle 72">
              <a:extLst>
                <a:ext uri="{FF2B5EF4-FFF2-40B4-BE49-F238E27FC236}">
                  <a16:creationId xmlns:a16="http://schemas.microsoft.com/office/drawing/2014/main" id="{F2C3A905-A4EB-4536-83A9-8B5438B039C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74" name="Straight Connector 73">
              <a:extLst>
                <a:ext uri="{FF2B5EF4-FFF2-40B4-BE49-F238E27FC236}">
                  <a16:creationId xmlns:a16="http://schemas.microsoft.com/office/drawing/2014/main" id="{2C538635-63AB-4394-9460-3F016EEAC24A}"/>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741B97-B4AE-4F5E-95F0-29BDF370502B}"/>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D2A237-F5D2-40B1-AB7A-F742E2BFA139}"/>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4D1B41-17E9-47FF-A9C2-F9ADD2F76C83}"/>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36AE500-AB61-4917-B0FA-3BD50FC5F9A8}"/>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A10C004C-7201-40F5-AA0C-EE42CF5268A6}"/>
              </a:ext>
            </a:extLst>
          </p:cNvPr>
          <p:cNvSpPr/>
          <p:nvPr/>
        </p:nvSpPr>
        <p:spPr>
          <a:xfrm>
            <a:off x="3419600" y="3653263"/>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0" name="Connector: Elbow 79">
            <a:extLst>
              <a:ext uri="{FF2B5EF4-FFF2-40B4-BE49-F238E27FC236}">
                <a16:creationId xmlns:a16="http://schemas.microsoft.com/office/drawing/2014/main" id="{F4A9A681-D7C9-466E-AAD2-73E5DCBEA6E6}"/>
              </a:ext>
            </a:extLst>
          </p:cNvPr>
          <p:cNvCxnSpPr>
            <a:cxnSpLocks/>
            <a:endCxn id="79" idx="1"/>
          </p:cNvCxnSpPr>
          <p:nvPr/>
        </p:nvCxnSpPr>
        <p:spPr>
          <a:xfrm rot="16200000" flipH="1">
            <a:off x="3244762" y="3557315"/>
            <a:ext cx="254436" cy="9523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7649AB1-5212-4C2F-A7C5-3877B25C0DA2}"/>
              </a:ext>
            </a:extLst>
          </p:cNvPr>
          <p:cNvCxnSpPr>
            <a:stCxn id="79" idx="2"/>
          </p:cNvCxnSpPr>
          <p:nvPr/>
        </p:nvCxnSpPr>
        <p:spPr>
          <a:xfrm rot="16200000" flipH="1">
            <a:off x="3918154" y="3458369"/>
            <a:ext cx="211218" cy="916565"/>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09B8084-5BD1-42B0-9D14-A306697112A0}"/>
              </a:ext>
            </a:extLst>
          </p:cNvPr>
          <p:cNvGrpSpPr/>
          <p:nvPr/>
        </p:nvGrpSpPr>
        <p:grpSpPr>
          <a:xfrm>
            <a:off x="3553742" y="3474573"/>
            <a:ext cx="220908" cy="250463"/>
            <a:chOff x="7478550" y="1661505"/>
            <a:chExt cx="653614" cy="780145"/>
          </a:xfrm>
        </p:grpSpPr>
        <p:sp>
          <p:nvSpPr>
            <p:cNvPr id="82" name="Rectangle 81">
              <a:extLst>
                <a:ext uri="{FF2B5EF4-FFF2-40B4-BE49-F238E27FC236}">
                  <a16:creationId xmlns:a16="http://schemas.microsoft.com/office/drawing/2014/main" id="{873045FB-39CC-4582-AA75-36619681B833}"/>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83" name="Straight Connector 82">
              <a:extLst>
                <a:ext uri="{FF2B5EF4-FFF2-40B4-BE49-F238E27FC236}">
                  <a16:creationId xmlns:a16="http://schemas.microsoft.com/office/drawing/2014/main" id="{7D523171-F0A6-4705-8698-9FDC864F85D2}"/>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88C245-4F90-4217-B533-BAE99DEED8DC}"/>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9CB1A-8321-4050-A8D8-C2FE7ED11CF1}"/>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DF67C4-6680-436F-B906-8FF15E097382}"/>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4B28BB-4EA5-45D4-9DDB-46F375E68D4A}"/>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8" name="Picture 2" descr="product logo">
            <a:extLst>
              <a:ext uri="{FF2B5EF4-FFF2-40B4-BE49-F238E27FC236}">
                <a16:creationId xmlns:a16="http://schemas.microsoft.com/office/drawing/2014/main" id="{2412DE05-3AD7-443F-8A84-D72F9ADE7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28" y="3635451"/>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product logo">
            <a:extLst>
              <a:ext uri="{FF2B5EF4-FFF2-40B4-BE49-F238E27FC236}">
                <a16:creationId xmlns:a16="http://schemas.microsoft.com/office/drawing/2014/main" id="{776D9F91-D9DE-46BB-8815-12876FBA5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332" y="3324685"/>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product logo">
            <a:extLst>
              <a:ext uri="{FF2B5EF4-FFF2-40B4-BE49-F238E27FC236}">
                <a16:creationId xmlns:a16="http://schemas.microsoft.com/office/drawing/2014/main" id="{5C37569B-CD46-4489-A4B5-894A105B1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645" y="2832530"/>
            <a:ext cx="228153" cy="22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8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6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8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1" grpId="0" animBg="1"/>
      <p:bldP spid="44" grpId="0" animBg="1"/>
      <p:bldP spid="33" grpId="0" animBg="1"/>
      <p:bldP spid="60" grpId="0" animBg="1"/>
      <p:bldP spid="68" grpId="0" animBg="1"/>
      <p:bldP spid="58" grpId="0" animBg="1"/>
      <p:bldP spid="42" grpId="0" animBg="1"/>
      <p:bldP spid="7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a:t>
            </a:r>
            <a:r>
              <a:rPr lang="nl-NL" dirty="0" err="1"/>
              <a:t>PersistentVolume</a:t>
            </a:r>
            <a:r>
              <a:rPr lang="nl-NL" dirty="0"/>
              <a:t> &amp; </a:t>
            </a:r>
            <a:r>
              <a:rPr lang="nl-NL" dirty="0" err="1"/>
              <a:t>PersistentVolumeClaim</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162626"/>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00496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83081" y="3510452"/>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6650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002970" y="2332473"/>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84838" y="2935469"/>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94879" y="2165443"/>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63939" y="2604344"/>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24360" y="2627359"/>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5" descr="Image result for docker container icon">
            <a:extLst>
              <a:ext uri="{FF2B5EF4-FFF2-40B4-BE49-F238E27FC236}">
                <a16:creationId xmlns:a16="http://schemas.microsoft.com/office/drawing/2014/main" id="{0C3A5A4B-0FD9-4902-BFC0-25AF711E4AE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573458" y="3630828"/>
            <a:ext cx="521582" cy="25046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endCxn id="33" idx="0"/>
          </p:cNvCxnSpPr>
          <p:nvPr/>
        </p:nvCxnSpPr>
        <p:spPr>
          <a:xfrm flipH="1">
            <a:off x="1582704" y="2491240"/>
            <a:ext cx="1159690" cy="628165"/>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33164" y="3630828"/>
            <a:ext cx="3053782" cy="1265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ylinder 2">
            <a:extLst>
              <a:ext uri="{FF2B5EF4-FFF2-40B4-BE49-F238E27FC236}">
                <a16:creationId xmlns:a16="http://schemas.microsoft.com/office/drawing/2014/main" id="{14F84764-F691-4674-9090-52EAEF66F18F}"/>
              </a:ext>
            </a:extLst>
          </p:cNvPr>
          <p:cNvSpPr/>
          <p:nvPr/>
        </p:nvSpPr>
        <p:spPr>
          <a:xfrm>
            <a:off x="6998224" y="3821415"/>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Speech Bubble: Rectangle 35">
            <a:extLst>
              <a:ext uri="{FF2B5EF4-FFF2-40B4-BE49-F238E27FC236}">
                <a16:creationId xmlns:a16="http://schemas.microsoft.com/office/drawing/2014/main" id="{BC0AD5FF-F1F3-42BA-92EE-13508E2CC499}"/>
              </a:ext>
            </a:extLst>
          </p:cNvPr>
          <p:cNvSpPr/>
          <p:nvPr/>
        </p:nvSpPr>
        <p:spPr>
          <a:xfrm>
            <a:off x="7478550" y="3388194"/>
            <a:ext cx="1628863" cy="441714"/>
          </a:xfrm>
          <a:prstGeom prst="wedgeRectCallout">
            <a:avLst>
              <a:gd name="adj1" fmla="val -48107"/>
              <a:gd name="adj2" fmla="val 914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a:t>
            </a:r>
            <a:endParaRPr lang="nl-NL" b="1" dirty="0"/>
          </a:p>
          <a:p>
            <a:pPr algn="ctr"/>
            <a:r>
              <a:rPr lang="nl-NL" dirty="0"/>
              <a:t>is auto </a:t>
            </a:r>
            <a:r>
              <a:rPr lang="nl-NL" dirty="0" err="1"/>
              <a:t>generated</a:t>
            </a:r>
            <a:endParaRPr lang="en-NL" dirty="0"/>
          </a:p>
        </p:txBody>
      </p: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46583"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425868" y="3119405"/>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18" name="Connector: Elbow 17">
            <a:extLst>
              <a:ext uri="{FF2B5EF4-FFF2-40B4-BE49-F238E27FC236}">
                <a16:creationId xmlns:a16="http://schemas.microsoft.com/office/drawing/2014/main" id="{91C19AA2-824E-43D9-8C66-1AB3404E7DF9}"/>
              </a:ext>
            </a:extLst>
          </p:cNvPr>
          <p:cNvCxnSpPr>
            <a:cxnSpLocks/>
            <a:stCxn id="33" idx="3"/>
          </p:cNvCxnSpPr>
          <p:nvPr/>
        </p:nvCxnSpPr>
        <p:spPr>
          <a:xfrm rot="16200000" flipH="1">
            <a:off x="2849709" y="2510752"/>
            <a:ext cx="119580" cy="309249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be 26">
            <a:extLst>
              <a:ext uri="{FF2B5EF4-FFF2-40B4-BE49-F238E27FC236}">
                <a16:creationId xmlns:a16="http://schemas.microsoft.com/office/drawing/2014/main" id="{11F51902-175D-4D96-B4F6-A6A23C5E45E0}"/>
              </a:ext>
            </a:extLst>
          </p:cNvPr>
          <p:cNvSpPr/>
          <p:nvPr/>
        </p:nvSpPr>
        <p:spPr>
          <a:xfrm>
            <a:off x="4482046" y="3873234"/>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8" name="Connector: Elbow 37">
            <a:extLst>
              <a:ext uri="{FF2B5EF4-FFF2-40B4-BE49-F238E27FC236}">
                <a16:creationId xmlns:a16="http://schemas.microsoft.com/office/drawing/2014/main" id="{9EBBE350-9A40-4FA1-AE3F-703298739267}"/>
              </a:ext>
            </a:extLst>
          </p:cNvPr>
          <p:cNvCxnSpPr>
            <a:stCxn id="27" idx="4"/>
          </p:cNvCxnSpPr>
          <p:nvPr/>
        </p:nvCxnSpPr>
        <p:spPr>
          <a:xfrm flipV="1">
            <a:off x="4994853" y="3907536"/>
            <a:ext cx="1965762" cy="138086"/>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65E62C2-9A30-44A2-9EC3-2DA6839EF357}"/>
              </a:ext>
            </a:extLst>
          </p:cNvPr>
          <p:cNvSpPr/>
          <p:nvPr/>
        </p:nvSpPr>
        <p:spPr>
          <a:xfrm>
            <a:off x="1219867" y="3829908"/>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6" name="Connector: Elbow 65">
            <a:extLst>
              <a:ext uri="{FF2B5EF4-FFF2-40B4-BE49-F238E27FC236}">
                <a16:creationId xmlns:a16="http://schemas.microsoft.com/office/drawing/2014/main" id="{65CB182B-A12E-4C96-9C61-CEF375033D68}"/>
              </a:ext>
            </a:extLst>
          </p:cNvPr>
          <p:cNvCxnSpPr>
            <a:endCxn id="60" idx="1"/>
          </p:cNvCxnSpPr>
          <p:nvPr/>
        </p:nvCxnSpPr>
        <p:spPr>
          <a:xfrm>
            <a:off x="733636" y="3721421"/>
            <a:ext cx="486231" cy="187377"/>
          </a:xfrm>
          <a:prstGeom prst="bentConnector3">
            <a:avLst>
              <a:gd name="adj1" fmla="val -4017"/>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67">
            <a:extLst>
              <a:ext uri="{FF2B5EF4-FFF2-40B4-BE49-F238E27FC236}">
                <a16:creationId xmlns:a16="http://schemas.microsoft.com/office/drawing/2014/main" id="{8F43DD78-5AAD-4724-A8FC-523755C7892E}"/>
              </a:ext>
            </a:extLst>
          </p:cNvPr>
          <p:cNvSpPr/>
          <p:nvPr/>
        </p:nvSpPr>
        <p:spPr>
          <a:xfrm>
            <a:off x="385357" y="2782265"/>
            <a:ext cx="1427556" cy="228621"/>
          </a:xfrm>
          <a:prstGeom prst="wedgeRectCallout">
            <a:avLst>
              <a:gd name="adj1" fmla="val -27735"/>
              <a:gd name="adj2" fmla="val 3534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VolumeMount</a:t>
            </a:r>
            <a:endParaRPr lang="en-NL" b="1" dirty="0"/>
          </a:p>
        </p:txBody>
      </p:sp>
      <p:sp>
        <p:nvSpPr>
          <p:cNvPr id="39" name="Speech Bubble: Rectangle 38">
            <a:extLst>
              <a:ext uri="{FF2B5EF4-FFF2-40B4-BE49-F238E27FC236}">
                <a16:creationId xmlns:a16="http://schemas.microsoft.com/office/drawing/2014/main" id="{F44CF6A3-887A-46C8-B49A-5F7163B9CD75}"/>
              </a:ext>
            </a:extLst>
          </p:cNvPr>
          <p:cNvSpPr/>
          <p:nvPr/>
        </p:nvSpPr>
        <p:spPr>
          <a:xfrm>
            <a:off x="3328948" y="4359400"/>
            <a:ext cx="2206224" cy="575765"/>
          </a:xfrm>
          <a:prstGeom prst="wedgeRectCallout">
            <a:avLst>
              <a:gd name="adj1" fmla="val 9695"/>
              <a:gd name="adj2" fmla="val -997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err="1"/>
              <a:t>PersistentVolumeClaim</a:t>
            </a:r>
            <a:endParaRPr lang="nl-NL" b="1" dirty="0"/>
          </a:p>
          <a:p>
            <a:pPr algn="ctr"/>
            <a:r>
              <a:rPr lang="nl-NL" dirty="0" err="1"/>
              <a:t>nginx</a:t>
            </a:r>
            <a:r>
              <a:rPr lang="nl-NL" dirty="0"/>
              <a:t>-pv-claim</a:t>
            </a:r>
            <a:endParaRPr lang="en-NL" b="1" dirty="0"/>
          </a:p>
        </p:txBody>
      </p:sp>
      <p:sp>
        <p:nvSpPr>
          <p:cNvPr id="58" name="Speech Bubble: Rectangle 57">
            <a:extLst>
              <a:ext uri="{FF2B5EF4-FFF2-40B4-BE49-F238E27FC236}">
                <a16:creationId xmlns:a16="http://schemas.microsoft.com/office/drawing/2014/main" id="{67D3342D-A24B-4CDE-B619-FC10F9FD78F1}"/>
              </a:ext>
            </a:extLst>
          </p:cNvPr>
          <p:cNvSpPr/>
          <p:nvPr/>
        </p:nvSpPr>
        <p:spPr>
          <a:xfrm>
            <a:off x="514841" y="4172782"/>
            <a:ext cx="901656" cy="330724"/>
          </a:xfrm>
          <a:prstGeom prst="wedgeRectCallout">
            <a:avLst>
              <a:gd name="adj1" fmla="val 37396"/>
              <a:gd name="adj2" fmla="val -13031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b="1" dirty="0"/>
              <a:t>Volume</a:t>
            </a:r>
            <a:endParaRPr lang="en-NL" b="1"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1052650"/>
            <a:ext cx="7974296"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grpSp>
        <p:nvGrpSpPr>
          <p:cNvPr id="53" name="Group 52">
            <a:extLst>
              <a:ext uri="{FF2B5EF4-FFF2-40B4-BE49-F238E27FC236}">
                <a16:creationId xmlns:a16="http://schemas.microsoft.com/office/drawing/2014/main" id="{72CF3084-5CD9-4EA0-B20A-F7D5E9DA03DD}"/>
              </a:ext>
            </a:extLst>
          </p:cNvPr>
          <p:cNvGrpSpPr/>
          <p:nvPr/>
        </p:nvGrpSpPr>
        <p:grpSpPr>
          <a:xfrm>
            <a:off x="1327705" y="3639826"/>
            <a:ext cx="220908" cy="250463"/>
            <a:chOff x="7478550" y="1661505"/>
            <a:chExt cx="653614" cy="780145"/>
          </a:xfrm>
        </p:grpSpPr>
        <p:sp>
          <p:nvSpPr>
            <p:cNvPr id="55" name="Rectangle 54">
              <a:extLst>
                <a:ext uri="{FF2B5EF4-FFF2-40B4-BE49-F238E27FC236}">
                  <a16:creationId xmlns:a16="http://schemas.microsoft.com/office/drawing/2014/main" id="{90B25000-A57D-441F-A0BC-F8C0212575D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56" name="Straight Connector 55">
              <a:extLst>
                <a:ext uri="{FF2B5EF4-FFF2-40B4-BE49-F238E27FC236}">
                  <a16:creationId xmlns:a16="http://schemas.microsoft.com/office/drawing/2014/main" id="{EF68A862-5D41-48AA-A96D-9FE2E89D6E74}"/>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9106DF5-1571-48FA-BD9C-5BB015DF0C15}"/>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7BC459-BAFF-4109-A227-C086F42E199D}"/>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C02F7A-4A8E-488C-9DE0-B4D02E6D235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11A9B76-285E-4297-897D-30C6BAD4C4F0}"/>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A8ECA19-7A75-43D7-95B3-A3B471ED8A9F}"/>
              </a:ext>
            </a:extLst>
          </p:cNvPr>
          <p:cNvGrpSpPr/>
          <p:nvPr/>
        </p:nvGrpSpPr>
        <p:grpSpPr>
          <a:xfrm>
            <a:off x="4719823" y="3764417"/>
            <a:ext cx="220908" cy="250463"/>
            <a:chOff x="7478550" y="1661505"/>
            <a:chExt cx="653614" cy="780145"/>
          </a:xfrm>
        </p:grpSpPr>
        <p:sp>
          <p:nvSpPr>
            <p:cNvPr id="64" name="Rectangle 63">
              <a:extLst>
                <a:ext uri="{FF2B5EF4-FFF2-40B4-BE49-F238E27FC236}">
                  <a16:creationId xmlns:a16="http://schemas.microsoft.com/office/drawing/2014/main" id="{7FF71407-6D84-4784-8782-7F7AB7723606}"/>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65" name="Straight Connector 64">
              <a:extLst>
                <a:ext uri="{FF2B5EF4-FFF2-40B4-BE49-F238E27FC236}">
                  <a16:creationId xmlns:a16="http://schemas.microsoft.com/office/drawing/2014/main" id="{C3603BAE-D0D4-40FF-9627-DCEA018EA7DD}"/>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C4C970-2789-43CD-94D1-DD961881A63D}"/>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1E65EB-61C3-4096-9B05-E60172E2D9EA}"/>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24041FB-F6D5-42CF-B72E-80D0CD28B905}"/>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1B6FA9-5F91-4C9D-B609-466947FAC537}"/>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A65C2B1-255C-4378-980C-12FDCF12B3CF}"/>
              </a:ext>
            </a:extLst>
          </p:cNvPr>
          <p:cNvGrpSpPr/>
          <p:nvPr/>
        </p:nvGrpSpPr>
        <p:grpSpPr>
          <a:xfrm>
            <a:off x="7122619" y="3975714"/>
            <a:ext cx="220908" cy="250463"/>
            <a:chOff x="7478550" y="1661505"/>
            <a:chExt cx="653614" cy="780145"/>
          </a:xfrm>
        </p:grpSpPr>
        <p:sp>
          <p:nvSpPr>
            <p:cNvPr id="73" name="Rectangle 72">
              <a:extLst>
                <a:ext uri="{FF2B5EF4-FFF2-40B4-BE49-F238E27FC236}">
                  <a16:creationId xmlns:a16="http://schemas.microsoft.com/office/drawing/2014/main" id="{F2C3A905-A4EB-4536-83A9-8B5438B039C9}"/>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74" name="Straight Connector 73">
              <a:extLst>
                <a:ext uri="{FF2B5EF4-FFF2-40B4-BE49-F238E27FC236}">
                  <a16:creationId xmlns:a16="http://schemas.microsoft.com/office/drawing/2014/main" id="{2C538635-63AB-4394-9460-3F016EEAC24A}"/>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741B97-B4AE-4F5E-95F0-29BDF370502B}"/>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D2A237-F5D2-40B1-AB7A-F742E2BFA139}"/>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4D1B41-17E9-47FF-A9C2-F9ADD2F76C83}"/>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36AE500-AB61-4917-B0FA-3BD50FC5F9A8}"/>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A10C004C-7201-40F5-AA0C-EE42CF5268A6}"/>
              </a:ext>
            </a:extLst>
          </p:cNvPr>
          <p:cNvSpPr/>
          <p:nvPr/>
        </p:nvSpPr>
        <p:spPr>
          <a:xfrm>
            <a:off x="3419600" y="3653263"/>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0" name="Connector: Elbow 79">
            <a:extLst>
              <a:ext uri="{FF2B5EF4-FFF2-40B4-BE49-F238E27FC236}">
                <a16:creationId xmlns:a16="http://schemas.microsoft.com/office/drawing/2014/main" id="{F4A9A681-D7C9-466E-AAD2-73E5DCBEA6E6}"/>
              </a:ext>
            </a:extLst>
          </p:cNvPr>
          <p:cNvCxnSpPr>
            <a:cxnSpLocks/>
            <a:endCxn id="79" idx="1"/>
          </p:cNvCxnSpPr>
          <p:nvPr/>
        </p:nvCxnSpPr>
        <p:spPr>
          <a:xfrm rot="16200000" flipH="1">
            <a:off x="3244762" y="3557315"/>
            <a:ext cx="254436" cy="95239"/>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7649AB1-5212-4C2F-A7C5-3877B25C0DA2}"/>
              </a:ext>
            </a:extLst>
          </p:cNvPr>
          <p:cNvCxnSpPr>
            <a:stCxn id="79" idx="2"/>
          </p:cNvCxnSpPr>
          <p:nvPr/>
        </p:nvCxnSpPr>
        <p:spPr>
          <a:xfrm rot="16200000" flipH="1">
            <a:off x="3918154" y="3458369"/>
            <a:ext cx="211218" cy="916565"/>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09B8084-5BD1-42B0-9D14-A306697112A0}"/>
              </a:ext>
            </a:extLst>
          </p:cNvPr>
          <p:cNvGrpSpPr/>
          <p:nvPr/>
        </p:nvGrpSpPr>
        <p:grpSpPr>
          <a:xfrm>
            <a:off x="3553742" y="3474573"/>
            <a:ext cx="220908" cy="250463"/>
            <a:chOff x="7478550" y="1661505"/>
            <a:chExt cx="653614" cy="780145"/>
          </a:xfrm>
        </p:grpSpPr>
        <p:sp>
          <p:nvSpPr>
            <p:cNvPr id="82" name="Rectangle 81">
              <a:extLst>
                <a:ext uri="{FF2B5EF4-FFF2-40B4-BE49-F238E27FC236}">
                  <a16:creationId xmlns:a16="http://schemas.microsoft.com/office/drawing/2014/main" id="{873045FB-39CC-4582-AA75-36619681B833}"/>
                </a:ext>
              </a:extLst>
            </p:cNvPr>
            <p:cNvSpPr/>
            <p:nvPr/>
          </p:nvSpPr>
          <p:spPr>
            <a:xfrm>
              <a:off x="7478550" y="1661505"/>
              <a:ext cx="653614" cy="7801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cxnSp>
          <p:nvCxnSpPr>
            <p:cNvPr id="83" name="Straight Connector 82">
              <a:extLst>
                <a:ext uri="{FF2B5EF4-FFF2-40B4-BE49-F238E27FC236}">
                  <a16:creationId xmlns:a16="http://schemas.microsoft.com/office/drawing/2014/main" id="{7D523171-F0A6-4705-8698-9FDC864F85D2}"/>
                </a:ext>
              </a:extLst>
            </p:cNvPr>
            <p:cNvCxnSpPr/>
            <p:nvPr/>
          </p:nvCxnSpPr>
          <p:spPr>
            <a:xfrm>
              <a:off x="7570033" y="17791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88C245-4F90-4217-B533-BAE99DEED8DC}"/>
                </a:ext>
              </a:extLst>
            </p:cNvPr>
            <p:cNvCxnSpPr/>
            <p:nvPr/>
          </p:nvCxnSpPr>
          <p:spPr>
            <a:xfrm>
              <a:off x="7570033" y="19315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69CB1A-8321-4050-A8D8-C2FE7ED11CF1}"/>
                </a:ext>
              </a:extLst>
            </p:cNvPr>
            <p:cNvCxnSpPr/>
            <p:nvPr/>
          </p:nvCxnSpPr>
          <p:spPr>
            <a:xfrm>
              <a:off x="7570033" y="20839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DF67C4-6680-436F-B906-8FF15E097382}"/>
                </a:ext>
              </a:extLst>
            </p:cNvPr>
            <p:cNvCxnSpPr/>
            <p:nvPr/>
          </p:nvCxnSpPr>
          <p:spPr>
            <a:xfrm>
              <a:off x="7570033" y="22363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4B28BB-4EA5-45D4-9DDB-46F375E68D4A}"/>
                </a:ext>
              </a:extLst>
            </p:cNvPr>
            <p:cNvCxnSpPr/>
            <p:nvPr/>
          </p:nvCxnSpPr>
          <p:spPr>
            <a:xfrm>
              <a:off x="7570033" y="2388777"/>
              <a:ext cx="5096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9" name="Picture 2" descr="product logo">
            <a:extLst>
              <a:ext uri="{FF2B5EF4-FFF2-40B4-BE49-F238E27FC236}">
                <a16:creationId xmlns:a16="http://schemas.microsoft.com/office/drawing/2014/main" id="{67A6F180-0348-45CA-A466-F9B81B2BF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28" y="3635451"/>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product logo">
            <a:extLst>
              <a:ext uri="{FF2B5EF4-FFF2-40B4-BE49-F238E27FC236}">
                <a16:creationId xmlns:a16="http://schemas.microsoft.com/office/drawing/2014/main" id="{F85F6E88-E04E-40FF-BA01-342F5B13C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96519"/>
            <a:ext cx="228153" cy="22815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product logo">
            <a:extLst>
              <a:ext uri="{FF2B5EF4-FFF2-40B4-BE49-F238E27FC236}">
                <a16:creationId xmlns:a16="http://schemas.microsoft.com/office/drawing/2014/main" id="{E946BC71-2A5B-4E84-8C99-A144ACD3D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99" y="3328224"/>
            <a:ext cx="228153" cy="228153"/>
          </a:xfrm>
          <a:prstGeom prst="rect">
            <a:avLst/>
          </a:prstGeom>
          <a:noFill/>
          <a:extLst>
            <a:ext uri="{909E8E84-426E-40DD-AFC4-6F175D3DCCD1}">
              <a14:hiddenFill xmlns:a14="http://schemas.microsoft.com/office/drawing/2010/main">
                <a:solidFill>
                  <a:srgbClr val="FFFFFF"/>
                </a:solidFill>
              </a14:hiddenFill>
            </a:ext>
          </a:extLst>
        </p:spPr>
      </p:pic>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44336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1" grpId="0" animBg="1"/>
      <p:bldP spid="44" grpId="0" animBg="1"/>
      <p:bldP spid="33" grpId="0" animBg="1"/>
      <p:bldP spid="60" grpId="0" animBg="1"/>
      <p:bldP spid="68" grpId="0" animBg="1"/>
      <p:bldP spid="58" grpId="0" animBg="1"/>
      <p:bldP spid="42" grpId="0" animBg="1"/>
      <p:bldP spid="7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be 38">
            <a:extLst>
              <a:ext uri="{FF2B5EF4-FFF2-40B4-BE49-F238E27FC236}">
                <a16:creationId xmlns:a16="http://schemas.microsoft.com/office/drawing/2014/main" id="{02028AD8-25F5-4FD9-A309-2B6EC5509694}"/>
              </a:ext>
            </a:extLst>
          </p:cNvPr>
          <p:cNvSpPr/>
          <p:nvPr/>
        </p:nvSpPr>
        <p:spPr>
          <a:xfrm>
            <a:off x="4189751" y="840222"/>
            <a:ext cx="4018249" cy="2875230"/>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 name="Content Placeholder 2">
            <a:extLst>
              <a:ext uri="{FF2B5EF4-FFF2-40B4-BE49-F238E27FC236}">
                <a16:creationId xmlns:a16="http://schemas.microsoft.com/office/drawing/2014/main" id="{8A38B5DA-CB73-4E72-84DE-BAE85199EE12}"/>
              </a:ext>
            </a:extLst>
          </p:cNvPr>
          <p:cNvSpPr>
            <a:spLocks noGrp="1"/>
          </p:cNvSpPr>
          <p:nvPr>
            <p:ph idx="1"/>
          </p:nvPr>
        </p:nvSpPr>
        <p:spPr/>
        <p:txBody>
          <a:bodyPr/>
          <a:lstStyle/>
          <a:p>
            <a:r>
              <a:rPr lang="nl-NL" dirty="0" err="1"/>
              <a:t>All</a:t>
            </a:r>
            <a:r>
              <a:rPr lang="nl-NL" dirty="0"/>
              <a:t> </a:t>
            </a:r>
            <a:r>
              <a:rPr lang="nl-NL" dirty="0" err="1"/>
              <a:t>Wordpress</a:t>
            </a:r>
            <a:r>
              <a:rPr lang="nl-NL" dirty="0"/>
              <a:t> </a:t>
            </a:r>
            <a:r>
              <a:rPr lang="nl-NL" dirty="0" err="1"/>
              <a:t>related</a:t>
            </a:r>
            <a:r>
              <a:rPr lang="nl-NL" dirty="0"/>
              <a:t> resources</a:t>
            </a:r>
            <a:br>
              <a:rPr lang="nl-NL" dirty="0"/>
            </a:br>
            <a:r>
              <a:rPr lang="nl-NL" dirty="0"/>
              <a:t>are </a:t>
            </a:r>
            <a:r>
              <a:rPr lang="nl-NL" dirty="0" err="1"/>
              <a:t>defined</a:t>
            </a:r>
            <a:r>
              <a:rPr lang="nl-NL" dirty="0"/>
              <a:t> in a single </a:t>
            </a:r>
            <a:r>
              <a:rPr lang="nl-NL" dirty="0" err="1"/>
              <a:t>namespace</a:t>
            </a:r>
            <a:endParaRPr lang="en-NL" dirty="0"/>
          </a:p>
          <a:p>
            <a:r>
              <a:rPr lang="nl-NL" dirty="0" err="1"/>
              <a:t>Deploy</a:t>
            </a:r>
            <a:r>
              <a:rPr lang="nl-NL" dirty="0"/>
              <a:t> as </a:t>
            </a:r>
            <a:r>
              <a:rPr lang="nl-NL" dirty="0" err="1"/>
              <a:t>two</a:t>
            </a:r>
            <a:r>
              <a:rPr lang="nl-NL" dirty="0"/>
              <a:t> </a:t>
            </a:r>
            <a:r>
              <a:rPr lang="nl-NL" dirty="0" err="1"/>
              <a:t>Pods</a:t>
            </a:r>
            <a:br>
              <a:rPr lang="nl-NL" dirty="0"/>
            </a:br>
            <a:r>
              <a:rPr lang="nl-NL" dirty="0" err="1"/>
              <a:t>with</a:t>
            </a:r>
            <a:r>
              <a:rPr lang="nl-NL" dirty="0"/>
              <a:t> </a:t>
            </a:r>
            <a:r>
              <a:rPr lang="nl-NL" dirty="0" err="1"/>
              <a:t>one</a:t>
            </a:r>
            <a:r>
              <a:rPr lang="nl-NL" dirty="0"/>
              <a:t> Container </a:t>
            </a:r>
            <a:r>
              <a:rPr lang="nl-NL" dirty="0" err="1"/>
              <a:t>each</a:t>
            </a:r>
            <a:endParaRPr lang="nl-NL" dirty="0"/>
          </a:p>
          <a:p>
            <a:r>
              <a:rPr lang="nl-NL" dirty="0" err="1"/>
              <a:t>Use</a:t>
            </a:r>
            <a:r>
              <a:rPr lang="nl-NL" dirty="0"/>
              <a:t> </a:t>
            </a:r>
            <a:r>
              <a:rPr lang="nl-NL" dirty="0" err="1"/>
              <a:t>Deployments</a:t>
            </a:r>
            <a:r>
              <a:rPr lang="nl-NL" dirty="0"/>
              <a:t> </a:t>
            </a:r>
            <a:br>
              <a:rPr lang="nl-NL" dirty="0"/>
            </a:br>
            <a:r>
              <a:rPr lang="nl-NL" dirty="0"/>
              <a:t>for automatic </a:t>
            </a:r>
            <a:r>
              <a:rPr lang="nl-NL" dirty="0" err="1"/>
              <a:t>fail</a:t>
            </a:r>
            <a:r>
              <a:rPr lang="nl-NL" dirty="0"/>
              <a:t> over</a:t>
            </a:r>
          </a:p>
          <a:p>
            <a:r>
              <a:rPr lang="nl-NL" dirty="0" err="1"/>
              <a:t>Expose</a:t>
            </a:r>
            <a:r>
              <a:rPr lang="nl-NL" dirty="0"/>
              <a:t> </a:t>
            </a:r>
            <a:r>
              <a:rPr lang="nl-NL" dirty="0" err="1"/>
              <a:t>Wordpress</a:t>
            </a:r>
            <a:r>
              <a:rPr lang="nl-NL" dirty="0"/>
              <a:t> </a:t>
            </a:r>
            <a:r>
              <a:rPr lang="nl-NL" dirty="0" err="1"/>
              <a:t>through</a:t>
            </a:r>
            <a:r>
              <a:rPr lang="nl-NL" dirty="0"/>
              <a:t> a Service</a:t>
            </a:r>
          </a:p>
        </p:txBody>
      </p:sp>
      <p:sp>
        <p:nvSpPr>
          <p:cNvPr id="6" name="Cube 5">
            <a:extLst>
              <a:ext uri="{FF2B5EF4-FFF2-40B4-BE49-F238E27FC236}">
                <a16:creationId xmlns:a16="http://schemas.microsoft.com/office/drawing/2014/main" id="{A955CFF5-3903-4FC1-BF9C-4F62134289A0}"/>
              </a:ext>
            </a:extLst>
          </p:cNvPr>
          <p:cNvSpPr/>
          <p:nvPr/>
        </p:nvSpPr>
        <p:spPr>
          <a:xfrm>
            <a:off x="6177323" y="1995533"/>
            <a:ext cx="1094668" cy="1012288"/>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6FD6C4E1-5C23-4E44-A321-FAF7F2278FB0}"/>
              </a:ext>
            </a:extLst>
          </p:cNvPr>
          <p:cNvSpPr>
            <a:spLocks noGrp="1"/>
          </p:cNvSpPr>
          <p:nvPr>
            <p:ph type="title"/>
          </p:nvPr>
        </p:nvSpPr>
        <p:spPr/>
        <p:txBody>
          <a:bodyPr/>
          <a:lstStyle/>
          <a:p>
            <a:r>
              <a:rPr lang="nl-NL" dirty="0"/>
              <a:t>Demo </a:t>
            </a:r>
            <a:r>
              <a:rPr lang="nl-NL" dirty="0" err="1"/>
              <a:t>Wordpress</a:t>
            </a:r>
            <a:r>
              <a:rPr lang="nl-NL" dirty="0"/>
              <a:t> &amp; </a:t>
            </a:r>
            <a:r>
              <a:rPr lang="nl-NL" dirty="0" err="1"/>
              <a:t>MySQL</a:t>
            </a:r>
            <a:r>
              <a:rPr lang="nl-NL" dirty="0"/>
              <a:t> on </a:t>
            </a:r>
            <a:r>
              <a:rPr lang="nl-NL" dirty="0" err="1"/>
              <a:t>Kubernetes</a:t>
            </a:r>
            <a:endParaRPr lang="en-NL" dirty="0"/>
          </a:p>
        </p:txBody>
      </p:sp>
      <p:sp>
        <p:nvSpPr>
          <p:cNvPr id="4" name="Footer Placeholder 3">
            <a:extLst>
              <a:ext uri="{FF2B5EF4-FFF2-40B4-BE49-F238E27FC236}">
                <a16:creationId xmlns:a16="http://schemas.microsoft.com/office/drawing/2014/main" id="{80AD8983-7A57-4795-BDC5-68A66A7990DD}"/>
              </a:ext>
            </a:extLst>
          </p:cNvPr>
          <p:cNvSpPr>
            <a:spLocks noGrp="1"/>
          </p:cNvSpPr>
          <p:nvPr>
            <p:ph type="ftr" sz="quarter" idx="11"/>
          </p:nvPr>
        </p:nvSpPr>
        <p:spPr/>
        <p:txBody>
          <a:bodyPr/>
          <a:lstStyle/>
          <a:p>
            <a:r>
              <a:rPr lang="sv-SE"/>
              <a:t>AMIS SIG Introduction Docker &amp; Kubernetes</a:t>
            </a:r>
            <a:endParaRPr lang="nl-NL"/>
          </a:p>
        </p:txBody>
      </p:sp>
      <p:pic>
        <p:nvPicPr>
          <p:cNvPr id="5" name="Picture 25" descr="Image result for docker container icon">
            <a:extLst>
              <a:ext uri="{FF2B5EF4-FFF2-40B4-BE49-F238E27FC236}">
                <a16:creationId xmlns:a16="http://schemas.microsoft.com/office/drawing/2014/main" id="{9043429A-1172-4316-A1E3-E33A82684201}"/>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5053126" y="2624227"/>
            <a:ext cx="812606" cy="3902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Image result for docker container icon">
            <a:extLst>
              <a:ext uri="{FF2B5EF4-FFF2-40B4-BE49-F238E27FC236}">
                <a16:creationId xmlns:a16="http://schemas.microsoft.com/office/drawing/2014/main" id="{573B97C2-7900-4879-B3CC-5921CA31D08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161332" y="2374031"/>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616986E4-5F3B-4437-9B53-0AF5276F2803}"/>
              </a:ext>
            </a:extLst>
          </p:cNvPr>
          <p:cNvSpPr/>
          <p:nvPr/>
        </p:nvSpPr>
        <p:spPr>
          <a:xfrm>
            <a:off x="6448699" y="112581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cxnSp>
        <p:nvCxnSpPr>
          <p:cNvPr id="21" name="Straight Arrow Connector 20">
            <a:extLst>
              <a:ext uri="{FF2B5EF4-FFF2-40B4-BE49-F238E27FC236}">
                <a16:creationId xmlns:a16="http://schemas.microsoft.com/office/drawing/2014/main" id="{3EFC5973-FEB3-4FDB-A818-9AFE1C80E35C}"/>
              </a:ext>
            </a:extLst>
          </p:cNvPr>
          <p:cNvCxnSpPr>
            <a:cxnSpLocks/>
            <a:stCxn id="20" idx="3"/>
            <a:endCxn id="19" idx="0"/>
          </p:cNvCxnSpPr>
          <p:nvPr/>
        </p:nvCxnSpPr>
        <p:spPr>
          <a:xfrm flipH="1">
            <a:off x="6567635" y="1572288"/>
            <a:ext cx="290041" cy="801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A6BAE7FD-D114-4675-B549-12D757C098B2}"/>
              </a:ext>
            </a:extLst>
          </p:cNvPr>
          <p:cNvSpPr/>
          <p:nvPr/>
        </p:nvSpPr>
        <p:spPr>
          <a:xfrm>
            <a:off x="7516655" y="1606913"/>
            <a:ext cx="595657" cy="330724"/>
          </a:xfrm>
          <a:prstGeom prst="wedgeRectCallout">
            <a:avLst>
              <a:gd name="adj1" fmla="val -110634"/>
              <a:gd name="adj2" fmla="val 13208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37" name="Picture 10" descr="https://upload.wikimedia.org/wikipedia/en/thumb/6/62/MySQL.svg/1280px-MySQL.svg.png">
            <a:extLst>
              <a:ext uri="{FF2B5EF4-FFF2-40B4-BE49-F238E27FC236}">
                <a16:creationId xmlns:a16="http://schemas.microsoft.com/office/drawing/2014/main" id="{901BB5B1-FC92-4B2C-A06E-A8ADD123B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122" y="2376672"/>
            <a:ext cx="474495" cy="2452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s://s.w.org/about/images/fanart/logo_500x500.png">
            <a:extLst>
              <a:ext uri="{FF2B5EF4-FFF2-40B4-BE49-F238E27FC236}">
                <a16:creationId xmlns:a16="http://schemas.microsoft.com/office/drawing/2014/main" id="{492380C4-1752-46DA-9EF5-9A79C550A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635" y="2589196"/>
            <a:ext cx="402508" cy="402508"/>
          </a:xfrm>
          <a:prstGeom prst="rect">
            <a:avLst/>
          </a:prstGeom>
          <a:noFill/>
          <a:extLst>
            <a:ext uri="{909E8E84-426E-40DD-AFC4-6F175D3DCCD1}">
              <a14:hiddenFill xmlns:a14="http://schemas.microsoft.com/office/drawing/2010/main">
                <a:solidFill>
                  <a:srgbClr val="FFFFFF"/>
                </a:solidFill>
              </a14:hiddenFill>
            </a:ext>
          </a:extLst>
        </p:spPr>
      </p:pic>
      <p:sp>
        <p:nvSpPr>
          <p:cNvPr id="40" name="Speech Bubble: Rectangle 39">
            <a:extLst>
              <a:ext uri="{FF2B5EF4-FFF2-40B4-BE49-F238E27FC236}">
                <a16:creationId xmlns:a16="http://schemas.microsoft.com/office/drawing/2014/main" id="{038C643A-F261-4953-A435-89F7C2463C6C}"/>
              </a:ext>
            </a:extLst>
          </p:cNvPr>
          <p:cNvSpPr/>
          <p:nvPr/>
        </p:nvSpPr>
        <p:spPr>
          <a:xfrm>
            <a:off x="6360592" y="304741"/>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sp>
        <p:nvSpPr>
          <p:cNvPr id="47" name="Cube 46">
            <a:extLst>
              <a:ext uri="{FF2B5EF4-FFF2-40B4-BE49-F238E27FC236}">
                <a16:creationId xmlns:a16="http://schemas.microsoft.com/office/drawing/2014/main" id="{6F9D226D-4295-461E-AE63-FC5712732CAF}"/>
              </a:ext>
            </a:extLst>
          </p:cNvPr>
          <p:cNvSpPr/>
          <p:nvPr/>
        </p:nvSpPr>
        <p:spPr>
          <a:xfrm>
            <a:off x="4765820" y="2341613"/>
            <a:ext cx="1206895" cy="99889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9" name="Connector: Elbow 48">
            <a:extLst>
              <a:ext uri="{FF2B5EF4-FFF2-40B4-BE49-F238E27FC236}">
                <a16:creationId xmlns:a16="http://schemas.microsoft.com/office/drawing/2014/main" id="{84A8210E-05C4-43AE-A1EF-7E905B4789FA}"/>
              </a:ext>
            </a:extLst>
          </p:cNvPr>
          <p:cNvCxnSpPr>
            <a:cxnSpLocks/>
          </p:cNvCxnSpPr>
          <p:nvPr/>
        </p:nvCxnSpPr>
        <p:spPr>
          <a:xfrm rot="5400000">
            <a:off x="6470442" y="2696932"/>
            <a:ext cx="176040" cy="145881"/>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Cube 51">
            <a:extLst>
              <a:ext uri="{FF2B5EF4-FFF2-40B4-BE49-F238E27FC236}">
                <a16:creationId xmlns:a16="http://schemas.microsoft.com/office/drawing/2014/main" id="{9390C728-6CCE-472C-ACD7-98B4D03D8331}"/>
              </a:ext>
            </a:extLst>
          </p:cNvPr>
          <p:cNvSpPr/>
          <p:nvPr/>
        </p:nvSpPr>
        <p:spPr>
          <a:xfrm>
            <a:off x="4856649" y="1589141"/>
            <a:ext cx="778426" cy="56847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55" name="Straight Arrow Connector 54">
            <a:extLst>
              <a:ext uri="{FF2B5EF4-FFF2-40B4-BE49-F238E27FC236}">
                <a16:creationId xmlns:a16="http://schemas.microsoft.com/office/drawing/2014/main" id="{EC6F6E61-B240-4426-B03E-158899D2B85E}"/>
              </a:ext>
            </a:extLst>
          </p:cNvPr>
          <p:cNvCxnSpPr>
            <a:stCxn id="52" idx="3"/>
          </p:cNvCxnSpPr>
          <p:nvPr/>
        </p:nvCxnSpPr>
        <p:spPr>
          <a:xfrm>
            <a:off x="5174803" y="2157613"/>
            <a:ext cx="71059" cy="202975"/>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Speech Bubble: Rectangle 56">
            <a:extLst>
              <a:ext uri="{FF2B5EF4-FFF2-40B4-BE49-F238E27FC236}">
                <a16:creationId xmlns:a16="http://schemas.microsoft.com/office/drawing/2014/main" id="{4D32D16D-ADB8-432E-85D2-E7E3E3FFB91D}"/>
              </a:ext>
            </a:extLst>
          </p:cNvPr>
          <p:cNvSpPr/>
          <p:nvPr/>
        </p:nvSpPr>
        <p:spPr>
          <a:xfrm>
            <a:off x="5206344" y="843411"/>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59" name="Straight Arrow Connector 58">
            <a:extLst>
              <a:ext uri="{FF2B5EF4-FFF2-40B4-BE49-F238E27FC236}">
                <a16:creationId xmlns:a16="http://schemas.microsoft.com/office/drawing/2014/main" id="{115F1134-6C8C-4BDE-BA75-49C1DDFA2E84}"/>
              </a:ext>
            </a:extLst>
          </p:cNvPr>
          <p:cNvCxnSpPr>
            <a:cxnSpLocks/>
          </p:cNvCxnSpPr>
          <p:nvPr/>
        </p:nvCxnSpPr>
        <p:spPr>
          <a:xfrm>
            <a:off x="5898346" y="1899452"/>
            <a:ext cx="483352" cy="180215"/>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Speech Bubble: Rectangle 62">
            <a:extLst>
              <a:ext uri="{FF2B5EF4-FFF2-40B4-BE49-F238E27FC236}">
                <a16:creationId xmlns:a16="http://schemas.microsoft.com/office/drawing/2014/main" id="{3A83CA15-6E38-45E3-A26A-F6C88D8586F9}"/>
              </a:ext>
            </a:extLst>
          </p:cNvPr>
          <p:cNvSpPr/>
          <p:nvPr/>
        </p:nvSpPr>
        <p:spPr>
          <a:xfrm>
            <a:off x="4215019" y="1080000"/>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sp>
        <p:nvSpPr>
          <p:cNvPr id="64" name="Cube 63">
            <a:extLst>
              <a:ext uri="{FF2B5EF4-FFF2-40B4-BE49-F238E27FC236}">
                <a16:creationId xmlns:a16="http://schemas.microsoft.com/office/drawing/2014/main" id="{0A5D7186-CEE2-4C2A-83E9-AF7C1E054535}"/>
              </a:ext>
            </a:extLst>
          </p:cNvPr>
          <p:cNvSpPr/>
          <p:nvPr/>
        </p:nvSpPr>
        <p:spPr>
          <a:xfrm>
            <a:off x="5616001" y="1306252"/>
            <a:ext cx="778426" cy="56847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410310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31" grpId="0" animBg="1"/>
      <p:bldP spid="47" grpId="0" animBg="1"/>
      <p:bldP spid="52" grpId="0" animBg="1"/>
      <p:bldP spid="57" grpId="0" animBg="1"/>
      <p:bldP spid="63" grpId="0" animBg="1"/>
      <p:bldP spid="6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be 38">
            <a:extLst>
              <a:ext uri="{FF2B5EF4-FFF2-40B4-BE49-F238E27FC236}">
                <a16:creationId xmlns:a16="http://schemas.microsoft.com/office/drawing/2014/main" id="{02028AD8-25F5-4FD9-A309-2B6EC5509694}"/>
              </a:ext>
            </a:extLst>
          </p:cNvPr>
          <p:cNvSpPr/>
          <p:nvPr/>
        </p:nvSpPr>
        <p:spPr>
          <a:xfrm>
            <a:off x="4189751" y="840222"/>
            <a:ext cx="4018249" cy="2875230"/>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4" name="Cylinder 53">
            <a:extLst>
              <a:ext uri="{FF2B5EF4-FFF2-40B4-BE49-F238E27FC236}">
                <a16:creationId xmlns:a16="http://schemas.microsoft.com/office/drawing/2014/main" id="{F8F3A1A7-C25E-4960-97DA-0E5EA0789282}"/>
              </a:ext>
            </a:extLst>
          </p:cNvPr>
          <p:cNvSpPr/>
          <p:nvPr/>
        </p:nvSpPr>
        <p:spPr>
          <a:xfrm>
            <a:off x="8076080" y="3259859"/>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Cube 50">
            <a:extLst>
              <a:ext uri="{FF2B5EF4-FFF2-40B4-BE49-F238E27FC236}">
                <a16:creationId xmlns:a16="http://schemas.microsoft.com/office/drawing/2014/main" id="{6C5A8037-D274-4560-8F1D-9E646128BAD0}"/>
              </a:ext>
            </a:extLst>
          </p:cNvPr>
          <p:cNvSpPr/>
          <p:nvPr/>
        </p:nvSpPr>
        <p:spPr>
          <a:xfrm>
            <a:off x="6769736" y="3188280"/>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Cube 5">
            <a:extLst>
              <a:ext uri="{FF2B5EF4-FFF2-40B4-BE49-F238E27FC236}">
                <a16:creationId xmlns:a16="http://schemas.microsoft.com/office/drawing/2014/main" id="{A955CFF5-3903-4FC1-BF9C-4F62134289A0}"/>
              </a:ext>
            </a:extLst>
          </p:cNvPr>
          <p:cNvSpPr/>
          <p:nvPr/>
        </p:nvSpPr>
        <p:spPr>
          <a:xfrm>
            <a:off x="6177323" y="1995533"/>
            <a:ext cx="1094668" cy="1012288"/>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6FD6C4E1-5C23-4E44-A321-FAF7F2278FB0}"/>
              </a:ext>
            </a:extLst>
          </p:cNvPr>
          <p:cNvSpPr>
            <a:spLocks noGrp="1"/>
          </p:cNvSpPr>
          <p:nvPr>
            <p:ph type="title"/>
          </p:nvPr>
        </p:nvSpPr>
        <p:spPr/>
        <p:txBody>
          <a:bodyPr/>
          <a:lstStyle/>
          <a:p>
            <a:r>
              <a:rPr lang="nl-NL" dirty="0"/>
              <a:t>Demo </a:t>
            </a:r>
            <a:r>
              <a:rPr lang="nl-NL" dirty="0" err="1"/>
              <a:t>Wordpress</a:t>
            </a:r>
            <a:r>
              <a:rPr lang="nl-NL" dirty="0"/>
              <a:t> &amp; </a:t>
            </a:r>
            <a:r>
              <a:rPr lang="nl-NL" dirty="0" err="1"/>
              <a:t>MySQL</a:t>
            </a:r>
            <a:r>
              <a:rPr lang="nl-NL" dirty="0"/>
              <a:t> on </a:t>
            </a:r>
            <a:r>
              <a:rPr lang="nl-NL" dirty="0" err="1"/>
              <a:t>Kubernetes</a:t>
            </a:r>
            <a:endParaRPr lang="en-NL" dirty="0"/>
          </a:p>
        </p:txBody>
      </p:sp>
      <p:sp>
        <p:nvSpPr>
          <p:cNvPr id="3" name="Content Placeholder 2">
            <a:extLst>
              <a:ext uri="{FF2B5EF4-FFF2-40B4-BE49-F238E27FC236}">
                <a16:creationId xmlns:a16="http://schemas.microsoft.com/office/drawing/2014/main" id="{8A38B5DA-CB73-4E72-84DE-BAE85199EE12}"/>
              </a:ext>
            </a:extLst>
          </p:cNvPr>
          <p:cNvSpPr>
            <a:spLocks noGrp="1"/>
          </p:cNvSpPr>
          <p:nvPr>
            <p:ph idx="1"/>
          </p:nvPr>
        </p:nvSpPr>
        <p:spPr/>
        <p:txBody>
          <a:bodyPr/>
          <a:lstStyle/>
          <a:p>
            <a:r>
              <a:rPr lang="nl-NL" dirty="0" err="1"/>
              <a:t>All</a:t>
            </a:r>
            <a:r>
              <a:rPr lang="nl-NL" dirty="0"/>
              <a:t> </a:t>
            </a:r>
            <a:r>
              <a:rPr lang="nl-NL" dirty="0" err="1"/>
              <a:t>Wordpress</a:t>
            </a:r>
            <a:r>
              <a:rPr lang="nl-NL" dirty="0"/>
              <a:t> </a:t>
            </a:r>
            <a:r>
              <a:rPr lang="nl-NL" dirty="0" err="1"/>
              <a:t>related</a:t>
            </a:r>
            <a:r>
              <a:rPr lang="nl-NL" dirty="0"/>
              <a:t> resources</a:t>
            </a:r>
            <a:br>
              <a:rPr lang="nl-NL" dirty="0"/>
            </a:br>
            <a:r>
              <a:rPr lang="nl-NL" dirty="0"/>
              <a:t>are </a:t>
            </a:r>
            <a:r>
              <a:rPr lang="nl-NL" dirty="0" err="1"/>
              <a:t>defined</a:t>
            </a:r>
            <a:r>
              <a:rPr lang="nl-NL" dirty="0"/>
              <a:t> in a single </a:t>
            </a:r>
            <a:r>
              <a:rPr lang="nl-NL" dirty="0" err="1"/>
              <a:t>namespace</a:t>
            </a:r>
            <a:endParaRPr lang="en-NL" dirty="0"/>
          </a:p>
          <a:p>
            <a:r>
              <a:rPr lang="nl-NL" dirty="0" err="1"/>
              <a:t>Deploy</a:t>
            </a:r>
            <a:r>
              <a:rPr lang="nl-NL" dirty="0"/>
              <a:t> as </a:t>
            </a:r>
            <a:r>
              <a:rPr lang="nl-NL" dirty="0" err="1"/>
              <a:t>two</a:t>
            </a:r>
            <a:r>
              <a:rPr lang="nl-NL" dirty="0"/>
              <a:t> </a:t>
            </a:r>
            <a:r>
              <a:rPr lang="nl-NL" dirty="0" err="1"/>
              <a:t>Pods</a:t>
            </a:r>
            <a:br>
              <a:rPr lang="nl-NL" dirty="0"/>
            </a:br>
            <a:r>
              <a:rPr lang="nl-NL" dirty="0" err="1"/>
              <a:t>with</a:t>
            </a:r>
            <a:r>
              <a:rPr lang="nl-NL" dirty="0"/>
              <a:t> </a:t>
            </a:r>
            <a:r>
              <a:rPr lang="nl-NL" dirty="0" err="1"/>
              <a:t>one</a:t>
            </a:r>
            <a:r>
              <a:rPr lang="nl-NL" dirty="0"/>
              <a:t> Container </a:t>
            </a:r>
            <a:r>
              <a:rPr lang="nl-NL" dirty="0" err="1"/>
              <a:t>each</a:t>
            </a:r>
            <a:endParaRPr lang="nl-NL" dirty="0"/>
          </a:p>
          <a:p>
            <a:r>
              <a:rPr lang="nl-NL" dirty="0" err="1"/>
              <a:t>Use</a:t>
            </a:r>
            <a:r>
              <a:rPr lang="nl-NL" dirty="0"/>
              <a:t> </a:t>
            </a:r>
            <a:r>
              <a:rPr lang="nl-NL" dirty="0" err="1"/>
              <a:t>Deployments</a:t>
            </a:r>
            <a:r>
              <a:rPr lang="nl-NL" dirty="0"/>
              <a:t> </a:t>
            </a:r>
            <a:br>
              <a:rPr lang="nl-NL" dirty="0"/>
            </a:br>
            <a:r>
              <a:rPr lang="nl-NL" dirty="0"/>
              <a:t>for automatic </a:t>
            </a:r>
            <a:r>
              <a:rPr lang="nl-NL" dirty="0" err="1"/>
              <a:t>fail</a:t>
            </a:r>
            <a:r>
              <a:rPr lang="nl-NL" dirty="0"/>
              <a:t> over</a:t>
            </a:r>
          </a:p>
          <a:p>
            <a:r>
              <a:rPr lang="nl-NL" dirty="0" err="1"/>
              <a:t>Expose</a:t>
            </a:r>
            <a:r>
              <a:rPr lang="nl-NL" dirty="0"/>
              <a:t> </a:t>
            </a:r>
            <a:r>
              <a:rPr lang="nl-NL" dirty="0" err="1"/>
              <a:t>Wordpress</a:t>
            </a:r>
            <a:r>
              <a:rPr lang="nl-NL" dirty="0"/>
              <a:t> </a:t>
            </a:r>
            <a:r>
              <a:rPr lang="nl-NL" dirty="0" err="1"/>
              <a:t>through</a:t>
            </a:r>
            <a:r>
              <a:rPr lang="nl-NL" dirty="0"/>
              <a:t> a Service</a:t>
            </a:r>
          </a:p>
          <a:p>
            <a:r>
              <a:rPr lang="nl-NL" dirty="0" err="1"/>
              <a:t>Use</a:t>
            </a:r>
            <a:r>
              <a:rPr lang="nl-NL" dirty="0"/>
              <a:t> a Persistent Volume for </a:t>
            </a:r>
            <a:br>
              <a:rPr lang="nl-NL" dirty="0"/>
            </a:br>
            <a:r>
              <a:rPr lang="nl-NL" dirty="0" err="1"/>
              <a:t>the</a:t>
            </a:r>
            <a:r>
              <a:rPr lang="nl-NL" dirty="0"/>
              <a:t> </a:t>
            </a:r>
            <a:r>
              <a:rPr lang="nl-NL" dirty="0" err="1"/>
              <a:t>MySQL</a:t>
            </a:r>
            <a:r>
              <a:rPr lang="nl-NL" dirty="0"/>
              <a:t> data files</a:t>
            </a:r>
          </a:p>
          <a:p>
            <a:r>
              <a:rPr lang="nl-NL" dirty="0" err="1"/>
              <a:t>Use</a:t>
            </a:r>
            <a:r>
              <a:rPr lang="nl-NL" dirty="0"/>
              <a:t> </a:t>
            </a:r>
            <a:r>
              <a:rPr lang="nl-NL" dirty="0" err="1"/>
              <a:t>Secret</a:t>
            </a:r>
            <a:r>
              <a:rPr lang="nl-NL" dirty="0"/>
              <a:t> for </a:t>
            </a:r>
            <a:r>
              <a:rPr lang="nl-NL" dirty="0" err="1"/>
              <a:t>sensitive</a:t>
            </a:r>
            <a:r>
              <a:rPr lang="nl-NL" dirty="0"/>
              <a:t> </a:t>
            </a:r>
            <a:r>
              <a:rPr lang="nl-NL" dirty="0" err="1"/>
              <a:t>configuration</a:t>
            </a:r>
            <a:br>
              <a:rPr lang="nl-NL" dirty="0"/>
            </a:br>
            <a:r>
              <a:rPr lang="nl-NL" dirty="0" err="1"/>
              <a:t>settings</a:t>
            </a:r>
            <a:r>
              <a:rPr lang="nl-NL" dirty="0"/>
              <a:t> </a:t>
            </a:r>
            <a:r>
              <a:rPr lang="nl-NL" dirty="0" err="1"/>
              <a:t>such</a:t>
            </a:r>
            <a:r>
              <a:rPr lang="nl-NL" dirty="0"/>
              <a:t> as </a:t>
            </a:r>
            <a:r>
              <a:rPr lang="nl-NL" dirty="0" err="1"/>
              <a:t>MySQL</a:t>
            </a:r>
            <a:r>
              <a:rPr lang="nl-NL" dirty="0"/>
              <a:t> password</a:t>
            </a:r>
          </a:p>
        </p:txBody>
      </p:sp>
      <p:sp>
        <p:nvSpPr>
          <p:cNvPr id="4" name="Footer Placeholder 3">
            <a:extLst>
              <a:ext uri="{FF2B5EF4-FFF2-40B4-BE49-F238E27FC236}">
                <a16:creationId xmlns:a16="http://schemas.microsoft.com/office/drawing/2014/main" id="{80AD8983-7A57-4795-BDC5-68A66A7990DD}"/>
              </a:ext>
            </a:extLst>
          </p:cNvPr>
          <p:cNvSpPr>
            <a:spLocks noGrp="1"/>
          </p:cNvSpPr>
          <p:nvPr>
            <p:ph type="ftr" sz="quarter" idx="11"/>
          </p:nvPr>
        </p:nvSpPr>
        <p:spPr/>
        <p:txBody>
          <a:bodyPr/>
          <a:lstStyle/>
          <a:p>
            <a:r>
              <a:rPr lang="sv-SE"/>
              <a:t>AMIS SIG Introduction Docker &amp; Kubernetes</a:t>
            </a:r>
            <a:endParaRPr lang="nl-NL"/>
          </a:p>
        </p:txBody>
      </p:sp>
      <p:pic>
        <p:nvPicPr>
          <p:cNvPr id="5" name="Picture 25" descr="Image result for docker container icon">
            <a:extLst>
              <a:ext uri="{FF2B5EF4-FFF2-40B4-BE49-F238E27FC236}">
                <a16:creationId xmlns:a16="http://schemas.microsoft.com/office/drawing/2014/main" id="{9043429A-1172-4316-A1E3-E33A82684201}"/>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5053126" y="2624227"/>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7" name="Cylinder 6">
            <a:extLst>
              <a:ext uri="{FF2B5EF4-FFF2-40B4-BE49-F238E27FC236}">
                <a16:creationId xmlns:a16="http://schemas.microsoft.com/office/drawing/2014/main" id="{CE89F202-BDE4-4BC7-89C5-66D02B287F77}"/>
              </a:ext>
            </a:extLst>
          </p:cNvPr>
          <p:cNvSpPr/>
          <p:nvPr/>
        </p:nvSpPr>
        <p:spPr>
          <a:xfrm>
            <a:off x="7909566" y="3407060"/>
            <a:ext cx="647406" cy="4084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Cylinder 8">
            <a:extLst>
              <a:ext uri="{FF2B5EF4-FFF2-40B4-BE49-F238E27FC236}">
                <a16:creationId xmlns:a16="http://schemas.microsoft.com/office/drawing/2014/main" id="{74667C53-B0C5-4AFC-BF70-B8762B15F07E}"/>
              </a:ext>
            </a:extLst>
          </p:cNvPr>
          <p:cNvSpPr/>
          <p:nvPr/>
        </p:nvSpPr>
        <p:spPr>
          <a:xfrm>
            <a:off x="7271991" y="4207500"/>
            <a:ext cx="883891" cy="605444"/>
          </a:xfrm>
          <a:prstGeom prst="ca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 name="Connector: Elbow 9">
            <a:extLst>
              <a:ext uri="{FF2B5EF4-FFF2-40B4-BE49-F238E27FC236}">
                <a16:creationId xmlns:a16="http://schemas.microsoft.com/office/drawing/2014/main" id="{5DB33266-C21F-4AE6-8702-A28AF1BAE8AF}"/>
              </a:ext>
            </a:extLst>
          </p:cNvPr>
          <p:cNvCxnSpPr>
            <a:cxnSpLocks/>
            <a:stCxn id="7" idx="3"/>
            <a:endCxn id="9" idx="0"/>
          </p:cNvCxnSpPr>
          <p:nvPr/>
        </p:nvCxnSpPr>
        <p:spPr>
          <a:xfrm rot="5400000">
            <a:off x="7701943" y="3827535"/>
            <a:ext cx="543320" cy="519332"/>
          </a:xfrm>
          <a:prstGeom prst="bentConnector3">
            <a:avLst>
              <a:gd name="adj1" fmla="val 50000"/>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ube 10">
            <a:extLst>
              <a:ext uri="{FF2B5EF4-FFF2-40B4-BE49-F238E27FC236}">
                <a16:creationId xmlns:a16="http://schemas.microsoft.com/office/drawing/2014/main" id="{B8BB611A-D988-4A41-B426-610567095907}"/>
              </a:ext>
            </a:extLst>
          </p:cNvPr>
          <p:cNvSpPr/>
          <p:nvPr/>
        </p:nvSpPr>
        <p:spPr>
          <a:xfrm>
            <a:off x="6632648" y="3334835"/>
            <a:ext cx="581762" cy="275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299ADE68-A58B-4F9B-B4F0-CE8E1CD0AA02}"/>
              </a:ext>
            </a:extLst>
          </p:cNvPr>
          <p:cNvCxnSpPr>
            <a:cxnSpLocks/>
            <a:stCxn id="11" idx="4"/>
            <a:endCxn id="7" idx="2"/>
          </p:cNvCxnSpPr>
          <p:nvPr/>
        </p:nvCxnSpPr>
        <p:spPr>
          <a:xfrm>
            <a:off x="7145455" y="3507223"/>
            <a:ext cx="764111" cy="104078"/>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69AEE71-BACE-4886-873F-A7F745DA0516}"/>
              </a:ext>
            </a:extLst>
          </p:cNvPr>
          <p:cNvSpPr/>
          <p:nvPr/>
        </p:nvSpPr>
        <p:spPr>
          <a:xfrm>
            <a:off x="5018163" y="3111988"/>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Connector: Elbow 14">
            <a:extLst>
              <a:ext uri="{FF2B5EF4-FFF2-40B4-BE49-F238E27FC236}">
                <a16:creationId xmlns:a16="http://schemas.microsoft.com/office/drawing/2014/main" id="{7937E6E3-E293-4D6C-9383-97A4A7A31AB8}"/>
              </a:ext>
            </a:extLst>
          </p:cNvPr>
          <p:cNvCxnSpPr>
            <a:stCxn id="14" idx="2"/>
            <a:endCxn id="11" idx="2"/>
          </p:cNvCxnSpPr>
          <p:nvPr/>
        </p:nvCxnSpPr>
        <p:spPr>
          <a:xfrm rot="16200000" flipH="1">
            <a:off x="5779619" y="2654193"/>
            <a:ext cx="237455" cy="1468604"/>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1C19755-8E12-4BF0-A104-3E4A5296A2D7}"/>
              </a:ext>
            </a:extLst>
          </p:cNvPr>
          <p:cNvCxnSpPr>
            <a:endCxn id="14" idx="0"/>
          </p:cNvCxnSpPr>
          <p:nvPr/>
        </p:nvCxnSpPr>
        <p:spPr>
          <a:xfrm rot="5400000">
            <a:off x="5148965" y="2951028"/>
            <a:ext cx="176040" cy="145881"/>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5" descr="Image result for docker container icon">
            <a:extLst>
              <a:ext uri="{FF2B5EF4-FFF2-40B4-BE49-F238E27FC236}">
                <a16:creationId xmlns:a16="http://schemas.microsoft.com/office/drawing/2014/main" id="{573B97C2-7900-4879-B3CC-5921CA31D08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161332" y="2374031"/>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616986E4-5F3B-4437-9B53-0AF5276F2803}"/>
              </a:ext>
            </a:extLst>
          </p:cNvPr>
          <p:cNvSpPr/>
          <p:nvPr/>
        </p:nvSpPr>
        <p:spPr>
          <a:xfrm>
            <a:off x="6448699" y="112581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cxnSp>
        <p:nvCxnSpPr>
          <p:cNvPr id="21" name="Straight Arrow Connector 20">
            <a:extLst>
              <a:ext uri="{FF2B5EF4-FFF2-40B4-BE49-F238E27FC236}">
                <a16:creationId xmlns:a16="http://schemas.microsoft.com/office/drawing/2014/main" id="{3EFC5973-FEB3-4FDB-A818-9AFE1C80E35C}"/>
              </a:ext>
            </a:extLst>
          </p:cNvPr>
          <p:cNvCxnSpPr>
            <a:cxnSpLocks/>
            <a:stCxn id="20" idx="3"/>
            <a:endCxn id="19" idx="0"/>
          </p:cNvCxnSpPr>
          <p:nvPr/>
        </p:nvCxnSpPr>
        <p:spPr>
          <a:xfrm flipH="1">
            <a:off x="6567635" y="1572288"/>
            <a:ext cx="290041" cy="801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A6BAE7FD-D114-4675-B549-12D757C098B2}"/>
              </a:ext>
            </a:extLst>
          </p:cNvPr>
          <p:cNvSpPr/>
          <p:nvPr/>
        </p:nvSpPr>
        <p:spPr>
          <a:xfrm>
            <a:off x="7516655" y="1606913"/>
            <a:ext cx="595657" cy="330724"/>
          </a:xfrm>
          <a:prstGeom prst="wedgeRectCallout">
            <a:avLst>
              <a:gd name="adj1" fmla="val -110634"/>
              <a:gd name="adj2" fmla="val 13208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Cube 32">
            <a:extLst>
              <a:ext uri="{FF2B5EF4-FFF2-40B4-BE49-F238E27FC236}">
                <a16:creationId xmlns:a16="http://schemas.microsoft.com/office/drawing/2014/main" id="{844F2A7D-0A0B-45E5-846D-261973EF126D}"/>
              </a:ext>
            </a:extLst>
          </p:cNvPr>
          <p:cNvSpPr/>
          <p:nvPr/>
        </p:nvSpPr>
        <p:spPr>
          <a:xfrm>
            <a:off x="4856649" y="1589141"/>
            <a:ext cx="778426" cy="56847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36" name="Straight Arrow Connector 35">
            <a:extLst>
              <a:ext uri="{FF2B5EF4-FFF2-40B4-BE49-F238E27FC236}">
                <a16:creationId xmlns:a16="http://schemas.microsoft.com/office/drawing/2014/main" id="{6FC9EB6F-734E-4CD4-9225-0A72F7E060F3}"/>
              </a:ext>
            </a:extLst>
          </p:cNvPr>
          <p:cNvCxnSpPr>
            <a:stCxn id="33" idx="3"/>
          </p:cNvCxnSpPr>
          <p:nvPr/>
        </p:nvCxnSpPr>
        <p:spPr>
          <a:xfrm>
            <a:off x="5174803" y="2157613"/>
            <a:ext cx="71059" cy="202975"/>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7" name="Picture 10" descr="https://upload.wikimedia.org/wikipedia/en/thumb/6/62/MySQL.svg/1280px-MySQL.svg.png">
            <a:extLst>
              <a:ext uri="{FF2B5EF4-FFF2-40B4-BE49-F238E27FC236}">
                <a16:creationId xmlns:a16="http://schemas.microsoft.com/office/drawing/2014/main" id="{901BB5B1-FC92-4B2C-A06E-A8ADD123B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122" y="2376672"/>
            <a:ext cx="474495" cy="2452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s://s.w.org/about/images/fanart/logo_500x500.png">
            <a:extLst>
              <a:ext uri="{FF2B5EF4-FFF2-40B4-BE49-F238E27FC236}">
                <a16:creationId xmlns:a16="http://schemas.microsoft.com/office/drawing/2014/main" id="{492380C4-1752-46DA-9EF5-9A79C550A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635" y="2589196"/>
            <a:ext cx="402508" cy="402508"/>
          </a:xfrm>
          <a:prstGeom prst="rect">
            <a:avLst/>
          </a:prstGeom>
          <a:noFill/>
          <a:extLst>
            <a:ext uri="{909E8E84-426E-40DD-AFC4-6F175D3DCCD1}">
              <a14:hiddenFill xmlns:a14="http://schemas.microsoft.com/office/drawing/2010/main">
                <a:solidFill>
                  <a:srgbClr val="FFFFFF"/>
                </a:solidFill>
              </a14:hiddenFill>
            </a:ext>
          </a:extLst>
        </p:spPr>
      </p:pic>
      <p:sp>
        <p:nvSpPr>
          <p:cNvPr id="40" name="Speech Bubble: Rectangle 39">
            <a:extLst>
              <a:ext uri="{FF2B5EF4-FFF2-40B4-BE49-F238E27FC236}">
                <a16:creationId xmlns:a16="http://schemas.microsoft.com/office/drawing/2014/main" id="{038C643A-F261-4953-A435-89F7C2463C6C}"/>
              </a:ext>
            </a:extLst>
          </p:cNvPr>
          <p:cNvSpPr/>
          <p:nvPr/>
        </p:nvSpPr>
        <p:spPr>
          <a:xfrm>
            <a:off x="6360592" y="304741"/>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sp>
        <p:nvSpPr>
          <p:cNvPr id="41" name="Rectangle 40">
            <a:extLst>
              <a:ext uri="{FF2B5EF4-FFF2-40B4-BE49-F238E27FC236}">
                <a16:creationId xmlns:a16="http://schemas.microsoft.com/office/drawing/2014/main" id="{A68B771D-3AD4-4B64-A4A7-67D7EC1EA1A2}"/>
              </a:ext>
            </a:extLst>
          </p:cNvPr>
          <p:cNvSpPr/>
          <p:nvPr/>
        </p:nvSpPr>
        <p:spPr>
          <a:xfrm>
            <a:off x="4309673" y="2935948"/>
            <a:ext cx="528726" cy="244187"/>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600" dirty="0"/>
              <a:t>password</a:t>
            </a:r>
            <a:endParaRPr lang="en-NL" sz="600" dirty="0"/>
          </a:p>
        </p:txBody>
      </p:sp>
      <p:cxnSp>
        <p:nvCxnSpPr>
          <p:cNvPr id="44" name="Connector: Elbow 43">
            <a:extLst>
              <a:ext uri="{FF2B5EF4-FFF2-40B4-BE49-F238E27FC236}">
                <a16:creationId xmlns:a16="http://schemas.microsoft.com/office/drawing/2014/main" id="{E3A0710A-4092-4496-91FA-9E6D0C8B256E}"/>
              </a:ext>
            </a:extLst>
          </p:cNvPr>
          <p:cNvCxnSpPr>
            <a:endCxn id="41" idx="0"/>
          </p:cNvCxnSpPr>
          <p:nvPr/>
        </p:nvCxnSpPr>
        <p:spPr>
          <a:xfrm rot="10800000" flipV="1">
            <a:off x="4574037" y="2690734"/>
            <a:ext cx="683867" cy="2452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BA03AF6-698A-45B2-B81A-44431CE2E9F9}"/>
              </a:ext>
            </a:extLst>
          </p:cNvPr>
          <p:cNvCxnSpPr>
            <a:cxnSpLocks/>
            <a:endCxn id="41" idx="0"/>
          </p:cNvCxnSpPr>
          <p:nvPr/>
        </p:nvCxnSpPr>
        <p:spPr>
          <a:xfrm rot="10800000" flipV="1">
            <a:off x="4574037" y="2452766"/>
            <a:ext cx="1603287" cy="4831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ube 46">
            <a:extLst>
              <a:ext uri="{FF2B5EF4-FFF2-40B4-BE49-F238E27FC236}">
                <a16:creationId xmlns:a16="http://schemas.microsoft.com/office/drawing/2014/main" id="{6F9D226D-4295-461E-AE63-FC5712732CAF}"/>
              </a:ext>
            </a:extLst>
          </p:cNvPr>
          <p:cNvSpPr/>
          <p:nvPr/>
        </p:nvSpPr>
        <p:spPr>
          <a:xfrm>
            <a:off x="4765820" y="2341613"/>
            <a:ext cx="1206895" cy="99889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8" name="Rectangle 47">
            <a:extLst>
              <a:ext uri="{FF2B5EF4-FFF2-40B4-BE49-F238E27FC236}">
                <a16:creationId xmlns:a16="http://schemas.microsoft.com/office/drawing/2014/main" id="{15F5916E-EA1D-4737-BFEF-032228824F3C}"/>
              </a:ext>
            </a:extLst>
          </p:cNvPr>
          <p:cNvSpPr/>
          <p:nvPr/>
        </p:nvSpPr>
        <p:spPr>
          <a:xfrm>
            <a:off x="6339640" y="2857892"/>
            <a:ext cx="291762" cy="15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9" name="Connector: Elbow 48">
            <a:extLst>
              <a:ext uri="{FF2B5EF4-FFF2-40B4-BE49-F238E27FC236}">
                <a16:creationId xmlns:a16="http://schemas.microsoft.com/office/drawing/2014/main" id="{84A8210E-05C4-43AE-A1EF-7E905B4789FA}"/>
              </a:ext>
            </a:extLst>
          </p:cNvPr>
          <p:cNvCxnSpPr>
            <a:endCxn id="48" idx="0"/>
          </p:cNvCxnSpPr>
          <p:nvPr/>
        </p:nvCxnSpPr>
        <p:spPr>
          <a:xfrm rot="5400000">
            <a:off x="6470442" y="2696932"/>
            <a:ext cx="176040" cy="145881"/>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9091A86-48FA-45D1-B604-3D85D0A5B878}"/>
              </a:ext>
            </a:extLst>
          </p:cNvPr>
          <p:cNvCxnSpPr>
            <a:stCxn id="48" idx="2"/>
          </p:cNvCxnSpPr>
          <p:nvPr/>
        </p:nvCxnSpPr>
        <p:spPr>
          <a:xfrm rot="16200000" flipH="1">
            <a:off x="6600785" y="2900408"/>
            <a:ext cx="254094" cy="484622"/>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93F6167A-877F-4528-9CA3-EFAA0B46C809}"/>
              </a:ext>
            </a:extLst>
          </p:cNvPr>
          <p:cNvCxnSpPr>
            <a:cxnSpLocks/>
          </p:cNvCxnSpPr>
          <p:nvPr/>
        </p:nvCxnSpPr>
        <p:spPr>
          <a:xfrm>
            <a:off x="7344002" y="3288731"/>
            <a:ext cx="754322" cy="34762"/>
          </a:xfrm>
          <a:prstGeom prst="bentConnector3">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Speech Bubble: Rectangle 49">
            <a:extLst>
              <a:ext uri="{FF2B5EF4-FFF2-40B4-BE49-F238E27FC236}">
                <a16:creationId xmlns:a16="http://schemas.microsoft.com/office/drawing/2014/main" id="{C51D6187-04C4-4078-B02C-4D42400FC7FC}"/>
              </a:ext>
            </a:extLst>
          </p:cNvPr>
          <p:cNvSpPr/>
          <p:nvPr/>
        </p:nvSpPr>
        <p:spPr>
          <a:xfrm>
            <a:off x="5867963" y="3180135"/>
            <a:ext cx="779179" cy="199092"/>
          </a:xfrm>
          <a:prstGeom prst="wedgeRectCallout">
            <a:avLst>
              <a:gd name="adj1" fmla="val 9964"/>
              <a:gd name="adj2" fmla="val -1325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Volume</a:t>
            </a:r>
            <a:endParaRPr lang="en-NL" dirty="0"/>
          </a:p>
        </p:txBody>
      </p:sp>
      <p:sp>
        <p:nvSpPr>
          <p:cNvPr id="60" name="Speech Bubble: Rectangle 59">
            <a:extLst>
              <a:ext uri="{FF2B5EF4-FFF2-40B4-BE49-F238E27FC236}">
                <a16:creationId xmlns:a16="http://schemas.microsoft.com/office/drawing/2014/main" id="{04B6160D-96E4-422E-9F02-D6830D583B71}"/>
              </a:ext>
            </a:extLst>
          </p:cNvPr>
          <p:cNvSpPr/>
          <p:nvPr/>
        </p:nvSpPr>
        <p:spPr>
          <a:xfrm>
            <a:off x="5206344" y="843411"/>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sp>
        <p:nvSpPr>
          <p:cNvPr id="61" name="Cube 60">
            <a:extLst>
              <a:ext uri="{FF2B5EF4-FFF2-40B4-BE49-F238E27FC236}">
                <a16:creationId xmlns:a16="http://schemas.microsoft.com/office/drawing/2014/main" id="{944E3CC7-ED0C-4E3B-812B-394F83A996B2}"/>
              </a:ext>
            </a:extLst>
          </p:cNvPr>
          <p:cNvSpPr/>
          <p:nvPr/>
        </p:nvSpPr>
        <p:spPr>
          <a:xfrm>
            <a:off x="5616001" y="1306252"/>
            <a:ext cx="778426" cy="56847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62" name="Straight Arrow Connector 61">
            <a:extLst>
              <a:ext uri="{FF2B5EF4-FFF2-40B4-BE49-F238E27FC236}">
                <a16:creationId xmlns:a16="http://schemas.microsoft.com/office/drawing/2014/main" id="{436BB9ED-7F40-46F2-A384-FE06F4D50049}"/>
              </a:ext>
            </a:extLst>
          </p:cNvPr>
          <p:cNvCxnSpPr>
            <a:cxnSpLocks/>
          </p:cNvCxnSpPr>
          <p:nvPr/>
        </p:nvCxnSpPr>
        <p:spPr>
          <a:xfrm>
            <a:off x="5898346" y="1899452"/>
            <a:ext cx="483352" cy="180215"/>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Speech Bubble: Rectangle 57">
            <a:extLst>
              <a:ext uri="{FF2B5EF4-FFF2-40B4-BE49-F238E27FC236}">
                <a16:creationId xmlns:a16="http://schemas.microsoft.com/office/drawing/2014/main" id="{FCA918E4-9FC1-4372-AEB0-1A12DC92E3D1}"/>
              </a:ext>
            </a:extLst>
          </p:cNvPr>
          <p:cNvSpPr/>
          <p:nvPr/>
        </p:nvSpPr>
        <p:spPr>
          <a:xfrm>
            <a:off x="7449189" y="2272927"/>
            <a:ext cx="1427556" cy="228621"/>
          </a:xfrm>
          <a:prstGeom prst="wedgeRectCallout">
            <a:avLst>
              <a:gd name="adj1" fmla="val -116789"/>
              <a:gd name="adj2" fmla="val 1620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VolumeMount</a:t>
            </a:r>
            <a:endParaRPr lang="en-NL" dirty="0"/>
          </a:p>
        </p:txBody>
      </p:sp>
      <p:sp>
        <p:nvSpPr>
          <p:cNvPr id="8" name="Speech Bubble: Rectangle 7">
            <a:extLst>
              <a:ext uri="{FF2B5EF4-FFF2-40B4-BE49-F238E27FC236}">
                <a16:creationId xmlns:a16="http://schemas.microsoft.com/office/drawing/2014/main" id="{861877A7-05E4-41CA-AD91-8112212F8A7C}"/>
              </a:ext>
            </a:extLst>
          </p:cNvPr>
          <p:cNvSpPr/>
          <p:nvPr/>
        </p:nvSpPr>
        <p:spPr>
          <a:xfrm>
            <a:off x="7407538" y="2745662"/>
            <a:ext cx="1628863" cy="330724"/>
          </a:xfrm>
          <a:prstGeom prst="wedgeRectCallout">
            <a:avLst>
              <a:gd name="adj1" fmla="val 11238"/>
              <a:gd name="adj2" fmla="val 1646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PersistentVolume</a:t>
            </a:r>
            <a:endParaRPr lang="en-NL" dirty="0"/>
          </a:p>
        </p:txBody>
      </p:sp>
      <p:sp>
        <p:nvSpPr>
          <p:cNvPr id="18" name="Speech Bubble: Rectangle 17">
            <a:extLst>
              <a:ext uri="{FF2B5EF4-FFF2-40B4-BE49-F238E27FC236}">
                <a16:creationId xmlns:a16="http://schemas.microsoft.com/office/drawing/2014/main" id="{A6E5AC0A-44F0-419E-9256-38F0C4EC0839}"/>
              </a:ext>
            </a:extLst>
          </p:cNvPr>
          <p:cNvSpPr/>
          <p:nvPr/>
        </p:nvSpPr>
        <p:spPr>
          <a:xfrm>
            <a:off x="3613698" y="1785142"/>
            <a:ext cx="1427556" cy="228621"/>
          </a:xfrm>
          <a:prstGeom prst="wedgeRectCallout">
            <a:avLst>
              <a:gd name="adj1" fmla="val 69071"/>
              <a:gd name="adj2" fmla="val 46041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VolumeMount</a:t>
            </a:r>
            <a:endParaRPr lang="en-NL" dirty="0"/>
          </a:p>
        </p:txBody>
      </p:sp>
      <p:sp>
        <p:nvSpPr>
          <p:cNvPr id="42" name="Speech Bubble: Rectangle 41">
            <a:extLst>
              <a:ext uri="{FF2B5EF4-FFF2-40B4-BE49-F238E27FC236}">
                <a16:creationId xmlns:a16="http://schemas.microsoft.com/office/drawing/2014/main" id="{1E65DB68-481E-43D0-A731-BC257E55E898}"/>
              </a:ext>
            </a:extLst>
          </p:cNvPr>
          <p:cNvSpPr/>
          <p:nvPr/>
        </p:nvSpPr>
        <p:spPr>
          <a:xfrm>
            <a:off x="3673923" y="3932039"/>
            <a:ext cx="933493" cy="228621"/>
          </a:xfrm>
          <a:prstGeom prst="wedgeRectCallout">
            <a:avLst>
              <a:gd name="adj1" fmla="val 41210"/>
              <a:gd name="adj2" fmla="val -38868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Secret</a:t>
            </a:r>
            <a:endParaRPr lang="en-NL" dirty="0"/>
          </a:p>
        </p:txBody>
      </p:sp>
      <p:sp>
        <p:nvSpPr>
          <p:cNvPr id="16" name="Speech Bubble: Rectangle 15">
            <a:extLst>
              <a:ext uri="{FF2B5EF4-FFF2-40B4-BE49-F238E27FC236}">
                <a16:creationId xmlns:a16="http://schemas.microsoft.com/office/drawing/2014/main" id="{578C03BC-3541-4423-8285-AA974E841C17}"/>
              </a:ext>
            </a:extLst>
          </p:cNvPr>
          <p:cNvSpPr/>
          <p:nvPr/>
        </p:nvSpPr>
        <p:spPr>
          <a:xfrm>
            <a:off x="4696594" y="3505537"/>
            <a:ext cx="901656" cy="330724"/>
          </a:xfrm>
          <a:prstGeom prst="wedgeRectCallout">
            <a:avLst>
              <a:gd name="adj1" fmla="val 9964"/>
              <a:gd name="adj2" fmla="val -1325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Volume</a:t>
            </a:r>
            <a:endParaRPr lang="en-NL" dirty="0"/>
          </a:p>
        </p:txBody>
      </p:sp>
      <p:sp>
        <p:nvSpPr>
          <p:cNvPr id="13" name="Speech Bubble: Rectangle 12">
            <a:extLst>
              <a:ext uri="{FF2B5EF4-FFF2-40B4-BE49-F238E27FC236}">
                <a16:creationId xmlns:a16="http://schemas.microsoft.com/office/drawing/2014/main" id="{1E88068E-6CA6-4CEE-B776-25D681274C1F}"/>
              </a:ext>
            </a:extLst>
          </p:cNvPr>
          <p:cNvSpPr/>
          <p:nvPr/>
        </p:nvSpPr>
        <p:spPr>
          <a:xfrm>
            <a:off x="5471414" y="3715452"/>
            <a:ext cx="2206224" cy="230102"/>
          </a:xfrm>
          <a:prstGeom prst="wedgeRectCallout">
            <a:avLst>
              <a:gd name="adj1" fmla="val 13772"/>
              <a:gd name="adj2" fmla="val -12443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PersistentVolumeClaim</a:t>
            </a:r>
            <a:endParaRPr lang="en-NL" dirty="0"/>
          </a:p>
        </p:txBody>
      </p:sp>
      <p:sp>
        <p:nvSpPr>
          <p:cNvPr id="32" name="Speech Bubble: Rectangle 31">
            <a:extLst>
              <a:ext uri="{FF2B5EF4-FFF2-40B4-BE49-F238E27FC236}">
                <a16:creationId xmlns:a16="http://schemas.microsoft.com/office/drawing/2014/main" id="{53D864F7-28D0-452F-A407-A72AD073FEA8}"/>
              </a:ext>
            </a:extLst>
          </p:cNvPr>
          <p:cNvSpPr/>
          <p:nvPr/>
        </p:nvSpPr>
        <p:spPr>
          <a:xfrm>
            <a:off x="4215019" y="1080000"/>
            <a:ext cx="1154248" cy="330724"/>
          </a:xfrm>
          <a:prstGeom prst="wedgeRectCallout">
            <a:avLst>
              <a:gd name="adj1" fmla="val 18006"/>
              <a:gd name="adj2" fmla="val 1071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spTree>
    <p:extLst>
      <p:ext uri="{BB962C8B-B14F-4D97-AF65-F5344CB8AC3E}">
        <p14:creationId xmlns:p14="http://schemas.microsoft.com/office/powerpoint/2010/main" val="4650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1" grpId="0" animBg="1"/>
      <p:bldP spid="48" grpId="0" animBg="1"/>
      <p:bldP spid="50" grpId="0" animBg="1"/>
      <p:bldP spid="58" grpId="0" animBg="1"/>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6EE6-857A-4CE6-80E3-C06582A5FAE9}"/>
              </a:ext>
            </a:extLst>
          </p:cNvPr>
          <p:cNvSpPr>
            <a:spLocks noGrp="1"/>
          </p:cNvSpPr>
          <p:nvPr>
            <p:ph type="title"/>
          </p:nvPr>
        </p:nvSpPr>
        <p:spPr/>
        <p:txBody>
          <a:bodyPr/>
          <a:lstStyle/>
          <a:p>
            <a:r>
              <a:rPr lang="nl-NL" dirty="0" err="1"/>
              <a:t>ConfigMap</a:t>
            </a:r>
            <a:r>
              <a:rPr lang="nl-NL" dirty="0"/>
              <a:t> – </a:t>
            </a:r>
            <a:r>
              <a:rPr lang="nl-NL" dirty="0" err="1"/>
              <a:t>to</a:t>
            </a:r>
            <a:r>
              <a:rPr lang="nl-NL" dirty="0"/>
              <a:t> </a:t>
            </a:r>
            <a:r>
              <a:rPr lang="nl-NL" dirty="0" err="1"/>
              <a:t>provide</a:t>
            </a:r>
            <a:r>
              <a:rPr lang="nl-NL" dirty="0"/>
              <a:t> environment </a:t>
            </a:r>
            <a:r>
              <a:rPr lang="nl-NL" dirty="0" err="1"/>
              <a:t>specific</a:t>
            </a:r>
            <a:r>
              <a:rPr lang="nl-NL" dirty="0"/>
              <a:t> </a:t>
            </a:r>
            <a:r>
              <a:rPr lang="nl-NL" dirty="0" err="1"/>
              <a:t>values</a:t>
            </a:r>
            <a:r>
              <a:rPr lang="nl-NL" dirty="0"/>
              <a:t> </a:t>
            </a:r>
            <a:br>
              <a:rPr lang="nl-NL" dirty="0"/>
            </a:br>
            <a:r>
              <a:rPr lang="nl-NL" dirty="0" err="1"/>
              <a:t>to</a:t>
            </a:r>
            <a:r>
              <a:rPr lang="nl-NL" dirty="0"/>
              <a:t> K8S Resources</a:t>
            </a:r>
            <a:endParaRPr lang="en-NL" dirty="0"/>
          </a:p>
        </p:txBody>
      </p:sp>
      <p:sp>
        <p:nvSpPr>
          <p:cNvPr id="3" name="Content Placeholder 2">
            <a:extLst>
              <a:ext uri="{FF2B5EF4-FFF2-40B4-BE49-F238E27FC236}">
                <a16:creationId xmlns:a16="http://schemas.microsoft.com/office/drawing/2014/main" id="{7B6D544F-B0DF-4A15-BEA0-2B868D4BE306}"/>
              </a:ext>
            </a:extLst>
          </p:cNvPr>
          <p:cNvSpPr>
            <a:spLocks noGrp="1"/>
          </p:cNvSpPr>
          <p:nvPr>
            <p:ph idx="1"/>
          </p:nvPr>
        </p:nvSpPr>
        <p:spPr/>
        <p:txBody>
          <a:bodyPr/>
          <a:lstStyle/>
          <a:p>
            <a:r>
              <a:rPr lang="nl-NL" dirty="0"/>
              <a:t>A </a:t>
            </a:r>
            <a:r>
              <a:rPr lang="nl-NL" dirty="0" err="1"/>
              <a:t>ConfigMap</a:t>
            </a:r>
            <a:r>
              <a:rPr lang="nl-NL" dirty="0"/>
              <a:t> is a K8S resource</a:t>
            </a:r>
          </a:p>
          <a:p>
            <a:r>
              <a:rPr lang="nl-NL" dirty="0"/>
              <a:t>It </a:t>
            </a:r>
            <a:r>
              <a:rPr lang="nl-NL" dirty="0" err="1"/>
              <a:t>contains</a:t>
            </a:r>
            <a:r>
              <a:rPr lang="nl-NL" dirty="0"/>
              <a:t> </a:t>
            </a:r>
            <a:r>
              <a:rPr lang="nl-NL" dirty="0" err="1"/>
              <a:t>keys</a:t>
            </a:r>
            <a:r>
              <a:rPr lang="nl-NL" dirty="0"/>
              <a:t> </a:t>
            </a:r>
            <a:r>
              <a:rPr lang="nl-NL" dirty="0" err="1"/>
              <a:t>and</a:t>
            </a:r>
            <a:r>
              <a:rPr lang="nl-NL" dirty="0"/>
              <a:t> </a:t>
            </a:r>
            <a:r>
              <a:rPr lang="nl-NL" dirty="0" err="1"/>
              <a:t>values</a:t>
            </a:r>
            <a:endParaRPr lang="nl-NL" dirty="0"/>
          </a:p>
          <a:p>
            <a:r>
              <a:rPr lang="nl-NL" dirty="0" err="1"/>
              <a:t>Other</a:t>
            </a:r>
            <a:r>
              <a:rPr lang="nl-NL" dirty="0"/>
              <a:t> Resource </a:t>
            </a:r>
            <a:r>
              <a:rPr lang="nl-NL" dirty="0" err="1"/>
              <a:t>definitions</a:t>
            </a:r>
            <a:r>
              <a:rPr lang="nl-NL" dirty="0"/>
              <a:t> (</a:t>
            </a:r>
            <a:r>
              <a:rPr lang="nl-NL" dirty="0" err="1"/>
              <a:t>Pod</a:t>
            </a:r>
            <a:r>
              <a:rPr lang="nl-NL" dirty="0"/>
              <a:t>, Deployment, …) </a:t>
            </a:r>
            <a:r>
              <a:rPr lang="nl-NL" dirty="0" err="1"/>
              <a:t>can</a:t>
            </a:r>
            <a:r>
              <a:rPr lang="nl-NL" dirty="0"/>
              <a:t> </a:t>
            </a:r>
            <a:r>
              <a:rPr lang="nl-NL" dirty="0" err="1"/>
              <a:t>refer</a:t>
            </a:r>
            <a:r>
              <a:rPr lang="nl-NL" dirty="0"/>
              <a:t> </a:t>
            </a:r>
            <a:br>
              <a:rPr lang="nl-NL" dirty="0"/>
            </a:br>
            <a:r>
              <a:rPr lang="nl-NL" dirty="0" err="1"/>
              <a:t>to</a:t>
            </a:r>
            <a:r>
              <a:rPr lang="nl-NL" dirty="0"/>
              <a:t> </a:t>
            </a:r>
            <a:r>
              <a:rPr lang="nl-NL" dirty="0" err="1"/>
              <a:t>keys</a:t>
            </a:r>
            <a:r>
              <a:rPr lang="nl-NL" dirty="0"/>
              <a:t> in </a:t>
            </a:r>
            <a:r>
              <a:rPr lang="nl-NL" dirty="0" err="1"/>
              <a:t>the</a:t>
            </a:r>
            <a:r>
              <a:rPr lang="nl-NL" dirty="0"/>
              <a:t> </a:t>
            </a:r>
            <a:r>
              <a:rPr lang="nl-NL" dirty="0" err="1"/>
              <a:t>ConfigMap</a:t>
            </a:r>
            <a:r>
              <a:rPr lang="nl-NL" dirty="0"/>
              <a:t> </a:t>
            </a:r>
            <a:r>
              <a:rPr lang="nl-NL" dirty="0" err="1"/>
              <a:t>to</a:t>
            </a:r>
            <a:r>
              <a:rPr lang="nl-NL" dirty="0"/>
              <a:t> make </a:t>
            </a:r>
            <a:r>
              <a:rPr lang="nl-NL" dirty="0" err="1"/>
              <a:t>them</a:t>
            </a:r>
            <a:r>
              <a:rPr lang="nl-NL" dirty="0"/>
              <a:t> environment independent</a:t>
            </a:r>
          </a:p>
          <a:p>
            <a:pPr lvl="1"/>
            <a:r>
              <a:rPr lang="nl-NL" dirty="0" err="1"/>
              <a:t>Yet</a:t>
            </a:r>
            <a:r>
              <a:rPr lang="nl-NL" dirty="0"/>
              <a:t> make </a:t>
            </a:r>
            <a:r>
              <a:rPr lang="nl-NL" dirty="0" err="1"/>
              <a:t>use</a:t>
            </a:r>
            <a:r>
              <a:rPr lang="nl-NL" dirty="0"/>
              <a:t> of </a:t>
            </a:r>
            <a:r>
              <a:rPr lang="nl-NL" i="1" dirty="0"/>
              <a:t>environment </a:t>
            </a:r>
            <a:r>
              <a:rPr lang="nl-NL" i="1" dirty="0" err="1"/>
              <a:t>specific</a:t>
            </a:r>
            <a:r>
              <a:rPr lang="nl-NL" dirty="0"/>
              <a:t> </a:t>
            </a:r>
            <a:r>
              <a:rPr lang="nl-NL" dirty="0" err="1"/>
              <a:t>settings</a:t>
            </a:r>
            <a:endParaRPr lang="nl-NL" dirty="0"/>
          </a:p>
          <a:p>
            <a:r>
              <a:rPr lang="nl-NL" dirty="0"/>
              <a:t>A </a:t>
            </a:r>
            <a:r>
              <a:rPr lang="nl-NL" dirty="0" err="1"/>
              <a:t>ConfigMap</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mounted</a:t>
            </a:r>
            <a:r>
              <a:rPr lang="nl-NL" dirty="0"/>
              <a:t> </a:t>
            </a:r>
            <a:br>
              <a:rPr lang="nl-NL" dirty="0"/>
            </a:br>
            <a:r>
              <a:rPr lang="nl-NL" dirty="0"/>
              <a:t>as a Volume </a:t>
            </a:r>
            <a:r>
              <a:rPr lang="nl-NL" dirty="0" err="1"/>
              <a:t>and</a:t>
            </a:r>
            <a:r>
              <a:rPr lang="nl-NL" dirty="0"/>
              <a:t> </a:t>
            </a:r>
            <a:r>
              <a:rPr lang="nl-NL" dirty="0" err="1"/>
              <a:t>be</a:t>
            </a:r>
            <a:r>
              <a:rPr lang="nl-NL" dirty="0"/>
              <a:t> </a:t>
            </a:r>
            <a:br>
              <a:rPr lang="nl-NL" dirty="0"/>
            </a:br>
            <a:r>
              <a:rPr lang="nl-NL" dirty="0" err="1"/>
              <a:t>accessed</a:t>
            </a:r>
            <a:r>
              <a:rPr lang="nl-NL" dirty="0"/>
              <a:t> like a </a:t>
            </a:r>
            <a:br>
              <a:rPr lang="nl-NL" dirty="0"/>
            </a:br>
            <a:r>
              <a:rPr lang="nl-NL" dirty="0" err="1"/>
              <a:t>mounted</a:t>
            </a:r>
            <a:r>
              <a:rPr lang="nl-NL" dirty="0"/>
              <a:t> disk </a:t>
            </a:r>
            <a:r>
              <a:rPr lang="nl-NL" dirty="0" err="1"/>
              <a:t>inside</a:t>
            </a:r>
            <a:r>
              <a:rPr lang="nl-NL" dirty="0"/>
              <a:t> </a:t>
            </a:r>
            <a:r>
              <a:rPr lang="nl-NL" dirty="0" err="1"/>
              <a:t>Pods</a:t>
            </a:r>
            <a:endParaRPr lang="en-NL" dirty="0"/>
          </a:p>
        </p:txBody>
      </p:sp>
      <p:sp>
        <p:nvSpPr>
          <p:cNvPr id="4" name="Footer Placeholder 3">
            <a:extLst>
              <a:ext uri="{FF2B5EF4-FFF2-40B4-BE49-F238E27FC236}">
                <a16:creationId xmlns:a16="http://schemas.microsoft.com/office/drawing/2014/main" id="{7DD1E9BE-0569-4A1F-807B-5C3312E9B460}"/>
              </a:ext>
            </a:extLst>
          </p:cNvPr>
          <p:cNvSpPr>
            <a:spLocks noGrp="1"/>
          </p:cNvSpPr>
          <p:nvPr>
            <p:ph type="ftr" sz="quarter" idx="11"/>
          </p:nvPr>
        </p:nvSpPr>
        <p:spPr/>
        <p:txBody>
          <a:bodyPr/>
          <a:lstStyle/>
          <a:p>
            <a:r>
              <a:rPr lang="sv-SE"/>
              <a:t>AMIS SIG Introduction Docker &amp; Kubernetes</a:t>
            </a:r>
            <a:endParaRPr lang="nl-NL"/>
          </a:p>
        </p:txBody>
      </p:sp>
      <p:pic>
        <p:nvPicPr>
          <p:cNvPr id="1026" name="Picture 2" descr="C:\Users\lucas_j\AppData\Local\Temp\SNAGHTML9c867ce.PNG">
            <a:extLst>
              <a:ext uri="{FF2B5EF4-FFF2-40B4-BE49-F238E27FC236}">
                <a16:creationId xmlns:a16="http://schemas.microsoft.com/office/drawing/2014/main" id="{9C0A4449-E60D-4084-B65B-396ECEAEE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450" y="1939182"/>
            <a:ext cx="2182030" cy="2776818"/>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50">
            <a:extLst>
              <a:ext uri="{FF2B5EF4-FFF2-40B4-BE49-F238E27FC236}">
                <a16:creationId xmlns:a16="http://schemas.microsoft.com/office/drawing/2014/main" id="{899A4701-5BEB-42FD-9480-3175D3F73B7B}"/>
              </a:ext>
            </a:extLst>
          </p:cNvPr>
          <p:cNvPicPr>
            <a:picLocks noChangeAspect="1"/>
          </p:cNvPicPr>
          <p:nvPr/>
        </p:nvPicPr>
        <p:blipFill>
          <a:blip r:embed="rId3"/>
          <a:stretch>
            <a:fillRect/>
          </a:stretch>
        </p:blipFill>
        <p:spPr>
          <a:xfrm>
            <a:off x="3137817" y="2571750"/>
            <a:ext cx="3651057" cy="2087656"/>
          </a:xfrm>
          <a:prstGeom prst="rect">
            <a:avLst/>
          </a:prstGeom>
        </p:spPr>
      </p:pic>
      <p:pic>
        <p:nvPicPr>
          <p:cNvPr id="8" name="Snagit_SNG823">
            <a:extLst>
              <a:ext uri="{FF2B5EF4-FFF2-40B4-BE49-F238E27FC236}">
                <a16:creationId xmlns:a16="http://schemas.microsoft.com/office/drawing/2014/main" id="{86FE8DA1-0B48-4924-9A0A-38EE37344743}"/>
              </a:ext>
            </a:extLst>
          </p:cNvPr>
          <p:cNvPicPr>
            <a:picLocks noChangeAspect="1"/>
          </p:cNvPicPr>
          <p:nvPr/>
        </p:nvPicPr>
        <p:blipFill>
          <a:blip r:embed="rId4"/>
          <a:stretch>
            <a:fillRect/>
          </a:stretch>
        </p:blipFill>
        <p:spPr>
          <a:xfrm>
            <a:off x="6896450" y="310502"/>
            <a:ext cx="1966130" cy="1478408"/>
          </a:xfrm>
          <a:prstGeom prst="rect">
            <a:avLst/>
          </a:prstGeom>
        </p:spPr>
      </p:pic>
    </p:spTree>
    <p:extLst>
      <p:ext uri="{BB962C8B-B14F-4D97-AF65-F5344CB8AC3E}">
        <p14:creationId xmlns:p14="http://schemas.microsoft.com/office/powerpoint/2010/main" val="3510592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D044-42BD-40DF-8ABB-8CBF778D10C1}"/>
              </a:ext>
            </a:extLst>
          </p:cNvPr>
          <p:cNvSpPr>
            <a:spLocks noGrp="1"/>
          </p:cNvSpPr>
          <p:nvPr>
            <p:ph type="title"/>
          </p:nvPr>
        </p:nvSpPr>
        <p:spPr/>
        <p:txBody>
          <a:bodyPr/>
          <a:lstStyle/>
          <a:p>
            <a:r>
              <a:rPr lang="nl-NL" dirty="0"/>
              <a:t>Access Control</a:t>
            </a:r>
            <a:endParaRPr lang="en-NL" dirty="0"/>
          </a:p>
        </p:txBody>
      </p:sp>
      <p:sp>
        <p:nvSpPr>
          <p:cNvPr id="3" name="Content Placeholder 2">
            <a:extLst>
              <a:ext uri="{FF2B5EF4-FFF2-40B4-BE49-F238E27FC236}">
                <a16:creationId xmlns:a16="http://schemas.microsoft.com/office/drawing/2014/main" id="{476F365F-3343-452E-8811-F4C6869E423B}"/>
              </a:ext>
            </a:extLst>
          </p:cNvPr>
          <p:cNvSpPr>
            <a:spLocks noGrp="1"/>
          </p:cNvSpPr>
          <p:nvPr>
            <p:ph idx="1"/>
          </p:nvPr>
        </p:nvSpPr>
        <p:spPr/>
        <p:txBody>
          <a:bodyPr/>
          <a:lstStyle/>
          <a:p>
            <a:r>
              <a:rPr lang="nl-NL" dirty="0"/>
              <a:t>Access </a:t>
            </a:r>
            <a:r>
              <a:rPr lang="nl-NL" dirty="0" err="1"/>
              <a:t>to</a:t>
            </a:r>
            <a:r>
              <a:rPr lang="nl-NL" dirty="0"/>
              <a:t> </a:t>
            </a:r>
            <a:r>
              <a:rPr lang="nl-NL" dirty="0" err="1"/>
              <a:t>Kubernetes</a:t>
            </a:r>
            <a:r>
              <a:rPr lang="nl-NL" dirty="0"/>
              <a:t> </a:t>
            </a:r>
            <a:r>
              <a:rPr lang="nl-NL" dirty="0" err="1"/>
              <a:t>APIs</a:t>
            </a:r>
            <a:r>
              <a:rPr lang="nl-NL" dirty="0"/>
              <a:t> is </a:t>
            </a:r>
            <a:r>
              <a:rPr lang="nl-NL" dirty="0" err="1"/>
              <a:t>protected</a:t>
            </a:r>
            <a:r>
              <a:rPr lang="nl-NL" dirty="0"/>
              <a:t> </a:t>
            </a:r>
            <a:r>
              <a:rPr lang="nl-NL" dirty="0" err="1"/>
              <a:t>through</a:t>
            </a:r>
            <a:endParaRPr lang="nl-NL" dirty="0"/>
          </a:p>
          <a:p>
            <a:pPr lvl="1"/>
            <a:r>
              <a:rPr lang="nl-NL" dirty="0"/>
              <a:t>TLS</a:t>
            </a:r>
          </a:p>
          <a:p>
            <a:pPr lvl="1"/>
            <a:r>
              <a:rPr lang="nl-NL" dirty="0" err="1"/>
              <a:t>Authentication</a:t>
            </a:r>
            <a:r>
              <a:rPr lang="nl-NL" dirty="0"/>
              <a:t> – tokens (JWT, </a:t>
            </a:r>
            <a:r>
              <a:rPr lang="nl-NL" dirty="0" err="1"/>
              <a:t>OpenID</a:t>
            </a:r>
            <a:r>
              <a:rPr lang="nl-NL" dirty="0"/>
              <a:t> Connect, …), </a:t>
            </a:r>
            <a:r>
              <a:rPr lang="nl-NL" dirty="0" err="1"/>
              <a:t>certificates</a:t>
            </a:r>
            <a:r>
              <a:rPr lang="nl-NL" dirty="0"/>
              <a:t>, basic </a:t>
            </a:r>
            <a:r>
              <a:rPr lang="nl-NL" dirty="0" err="1"/>
              <a:t>authentication</a:t>
            </a:r>
            <a:endParaRPr lang="nl-NL" dirty="0"/>
          </a:p>
          <a:p>
            <a:pPr lvl="1"/>
            <a:r>
              <a:rPr lang="nl-NL" dirty="0" err="1"/>
              <a:t>Role</a:t>
            </a:r>
            <a:r>
              <a:rPr lang="nl-NL" dirty="0"/>
              <a:t> </a:t>
            </a:r>
            <a:r>
              <a:rPr lang="nl-NL" dirty="0" err="1"/>
              <a:t>Based</a:t>
            </a:r>
            <a:r>
              <a:rPr lang="nl-NL" dirty="0"/>
              <a:t> </a:t>
            </a:r>
            <a:r>
              <a:rPr lang="nl-NL" dirty="0" err="1"/>
              <a:t>Authorization</a:t>
            </a:r>
            <a:endParaRPr lang="nl-NL" dirty="0"/>
          </a:p>
          <a:p>
            <a:pPr lvl="1"/>
            <a:r>
              <a:rPr lang="nl-NL" dirty="0" err="1"/>
              <a:t>Admission</a:t>
            </a:r>
            <a:r>
              <a:rPr lang="nl-NL" dirty="0"/>
              <a:t> Control Modules</a:t>
            </a:r>
          </a:p>
          <a:p>
            <a:pPr lvl="2"/>
            <a:r>
              <a:rPr lang="nl-NL" dirty="0" err="1"/>
              <a:t>Comparable</a:t>
            </a:r>
            <a:r>
              <a:rPr lang="nl-NL" dirty="0"/>
              <a:t> </a:t>
            </a:r>
            <a:r>
              <a:rPr lang="nl-NL" dirty="0" err="1"/>
              <a:t>to</a:t>
            </a:r>
            <a:r>
              <a:rPr lang="nl-NL" dirty="0"/>
              <a:t> </a:t>
            </a:r>
            <a:r>
              <a:rPr lang="nl-NL" dirty="0" err="1"/>
              <a:t>Servlet</a:t>
            </a:r>
            <a:r>
              <a:rPr lang="nl-NL" dirty="0"/>
              <a:t> Filters or </a:t>
            </a:r>
            <a:br>
              <a:rPr lang="nl-NL" dirty="0"/>
            </a:br>
            <a:r>
              <a:rPr lang="nl-NL" dirty="0"/>
              <a:t>Oracle DB DML Triggers</a:t>
            </a:r>
            <a:endParaRPr lang="en-NL" dirty="0"/>
          </a:p>
        </p:txBody>
      </p:sp>
      <p:sp>
        <p:nvSpPr>
          <p:cNvPr id="4" name="Footer Placeholder 3">
            <a:extLst>
              <a:ext uri="{FF2B5EF4-FFF2-40B4-BE49-F238E27FC236}">
                <a16:creationId xmlns:a16="http://schemas.microsoft.com/office/drawing/2014/main" id="{5E0F57AF-D9A3-4059-A6C2-EFB91F96FF31}"/>
              </a:ext>
            </a:extLst>
          </p:cNvPr>
          <p:cNvSpPr>
            <a:spLocks noGrp="1"/>
          </p:cNvSpPr>
          <p:nvPr>
            <p:ph type="ftr" sz="quarter" idx="11"/>
          </p:nvPr>
        </p:nvSpPr>
        <p:spPr/>
        <p:txBody>
          <a:bodyPr/>
          <a:lstStyle/>
          <a:p>
            <a:r>
              <a:rPr lang="sv-SE"/>
              <a:t>AMIS SIG Introduction Docker &amp; Kubernetes</a:t>
            </a:r>
            <a:endParaRPr lang="nl-NL"/>
          </a:p>
        </p:txBody>
      </p:sp>
      <p:pic>
        <p:nvPicPr>
          <p:cNvPr id="8" name="Snagit_SNG809">
            <a:extLst>
              <a:ext uri="{FF2B5EF4-FFF2-40B4-BE49-F238E27FC236}">
                <a16:creationId xmlns:a16="http://schemas.microsoft.com/office/drawing/2014/main" id="{FBA9EC57-2755-4428-B084-5B1A3EC20AF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36554" y="2410094"/>
            <a:ext cx="5907446" cy="2593906"/>
          </a:xfrm>
          <a:prstGeom prst="rect">
            <a:avLst/>
          </a:prstGeom>
        </p:spPr>
      </p:pic>
    </p:spTree>
    <p:extLst>
      <p:ext uri="{BB962C8B-B14F-4D97-AF65-F5344CB8AC3E}">
        <p14:creationId xmlns:p14="http://schemas.microsoft.com/office/powerpoint/2010/main" val="3460182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6E85-A619-4C51-BA43-E4443594C5E3}"/>
              </a:ext>
            </a:extLst>
          </p:cNvPr>
          <p:cNvSpPr>
            <a:spLocks noGrp="1"/>
          </p:cNvSpPr>
          <p:nvPr>
            <p:ph type="title"/>
          </p:nvPr>
        </p:nvSpPr>
        <p:spPr/>
        <p:txBody>
          <a:bodyPr/>
          <a:lstStyle/>
          <a:p>
            <a:r>
              <a:rPr lang="nl-NL" dirty="0" err="1"/>
              <a:t>Role</a:t>
            </a:r>
            <a:r>
              <a:rPr lang="nl-NL" dirty="0"/>
              <a:t> </a:t>
            </a:r>
            <a:r>
              <a:rPr lang="nl-NL" dirty="0" err="1"/>
              <a:t>Based</a:t>
            </a:r>
            <a:r>
              <a:rPr lang="nl-NL" dirty="0"/>
              <a:t> Access Control (RBAC)</a:t>
            </a:r>
            <a:endParaRPr lang="en-NL" dirty="0"/>
          </a:p>
        </p:txBody>
      </p:sp>
      <p:sp>
        <p:nvSpPr>
          <p:cNvPr id="3" name="Content Placeholder 2">
            <a:extLst>
              <a:ext uri="{FF2B5EF4-FFF2-40B4-BE49-F238E27FC236}">
                <a16:creationId xmlns:a16="http://schemas.microsoft.com/office/drawing/2014/main" id="{8E53C92D-3887-4E69-94B5-55B8F5E73361}"/>
              </a:ext>
            </a:extLst>
          </p:cNvPr>
          <p:cNvSpPr>
            <a:spLocks noGrp="1"/>
          </p:cNvSpPr>
          <p:nvPr>
            <p:ph idx="1"/>
          </p:nvPr>
        </p:nvSpPr>
        <p:spPr/>
        <p:txBody>
          <a:bodyPr/>
          <a:lstStyle/>
          <a:p>
            <a:r>
              <a:rPr lang="nl-NL" dirty="0" err="1"/>
              <a:t>Roles</a:t>
            </a:r>
            <a:r>
              <a:rPr lang="nl-NL" dirty="0"/>
              <a:t> (</a:t>
            </a:r>
            <a:r>
              <a:rPr lang="nl-NL" dirty="0" err="1"/>
              <a:t>within</a:t>
            </a:r>
            <a:r>
              <a:rPr lang="nl-NL" dirty="0"/>
              <a:t> </a:t>
            </a:r>
            <a:r>
              <a:rPr lang="nl-NL" dirty="0" err="1"/>
              <a:t>namespace</a:t>
            </a:r>
            <a:r>
              <a:rPr lang="nl-NL" dirty="0"/>
              <a:t>) </a:t>
            </a:r>
            <a:r>
              <a:rPr lang="nl-NL" dirty="0" err="1"/>
              <a:t>and</a:t>
            </a:r>
            <a:r>
              <a:rPr lang="nl-NL" dirty="0"/>
              <a:t> </a:t>
            </a:r>
            <a:r>
              <a:rPr lang="nl-NL" dirty="0" err="1"/>
              <a:t>ClusterRole</a:t>
            </a:r>
            <a:r>
              <a:rPr lang="nl-NL" dirty="0"/>
              <a:t> (cluster </a:t>
            </a:r>
            <a:r>
              <a:rPr lang="nl-NL" dirty="0" err="1"/>
              <a:t>wide</a:t>
            </a:r>
            <a:r>
              <a:rPr lang="nl-NL" dirty="0"/>
              <a:t>) are sets of </a:t>
            </a:r>
            <a:r>
              <a:rPr lang="nl-NL" dirty="0" err="1"/>
              <a:t>permissions</a:t>
            </a:r>
            <a:r>
              <a:rPr lang="nl-NL" dirty="0"/>
              <a:t> </a:t>
            </a:r>
            <a:r>
              <a:rPr lang="nl-NL" dirty="0" err="1"/>
              <a:t>that</a:t>
            </a:r>
            <a:r>
              <a:rPr lang="nl-NL" dirty="0"/>
              <a:t> </a:t>
            </a:r>
            <a:r>
              <a:rPr lang="nl-NL" dirty="0" err="1"/>
              <a:t>define</a:t>
            </a:r>
            <a:r>
              <a:rPr lang="nl-NL" dirty="0"/>
              <a:t> access </a:t>
            </a:r>
            <a:r>
              <a:rPr lang="nl-NL" dirty="0" err="1"/>
              <a:t>to</a:t>
            </a:r>
            <a:r>
              <a:rPr lang="nl-NL" dirty="0"/>
              <a:t> K8S Resources</a:t>
            </a:r>
            <a:br>
              <a:rPr lang="nl-NL" dirty="0"/>
            </a:br>
            <a:br>
              <a:rPr lang="nl-NL" dirty="0"/>
            </a:br>
            <a:br>
              <a:rPr lang="nl-NL" dirty="0"/>
            </a:br>
            <a:endParaRPr lang="nl-NL" dirty="0"/>
          </a:p>
          <a:p>
            <a:r>
              <a:rPr lang="nl-NL" dirty="0" err="1"/>
              <a:t>RoleBinding</a:t>
            </a:r>
            <a:r>
              <a:rPr lang="nl-NL" dirty="0"/>
              <a:t> </a:t>
            </a:r>
            <a:r>
              <a:rPr lang="nl-NL" dirty="0" err="1"/>
              <a:t>and</a:t>
            </a:r>
            <a:r>
              <a:rPr lang="nl-NL" dirty="0"/>
              <a:t> </a:t>
            </a:r>
            <a:r>
              <a:rPr lang="nl-NL" dirty="0" err="1"/>
              <a:t>ClusterRoleBinding</a:t>
            </a:r>
            <a:br>
              <a:rPr lang="nl-NL" dirty="0"/>
            </a:br>
            <a:r>
              <a:rPr lang="nl-NL" dirty="0" err="1"/>
              <a:t>associate</a:t>
            </a:r>
            <a:r>
              <a:rPr lang="nl-NL" dirty="0"/>
              <a:t> a </a:t>
            </a:r>
            <a:r>
              <a:rPr lang="nl-NL" dirty="0" err="1"/>
              <a:t>Role</a:t>
            </a:r>
            <a:r>
              <a:rPr lang="nl-NL" dirty="0"/>
              <a:t> or </a:t>
            </a:r>
            <a:r>
              <a:rPr lang="nl-NL" dirty="0" err="1"/>
              <a:t>ClusterRole</a:t>
            </a:r>
            <a:r>
              <a:rPr lang="nl-NL" dirty="0"/>
              <a:t> </a:t>
            </a:r>
            <a:r>
              <a:rPr lang="nl-NL" dirty="0" err="1"/>
              <a:t>with</a:t>
            </a:r>
            <a:br>
              <a:rPr lang="nl-NL" dirty="0"/>
            </a:br>
            <a:r>
              <a:rPr lang="nl-NL" dirty="0"/>
              <a:t>a User or set of Users</a:t>
            </a:r>
          </a:p>
          <a:p>
            <a:endParaRPr lang="en-NL" dirty="0"/>
          </a:p>
        </p:txBody>
      </p:sp>
      <p:sp>
        <p:nvSpPr>
          <p:cNvPr id="4" name="Footer Placeholder 3">
            <a:extLst>
              <a:ext uri="{FF2B5EF4-FFF2-40B4-BE49-F238E27FC236}">
                <a16:creationId xmlns:a16="http://schemas.microsoft.com/office/drawing/2014/main" id="{B97E4848-38D3-43E8-81CA-397970BC361A}"/>
              </a:ext>
            </a:extLst>
          </p:cNvPr>
          <p:cNvSpPr>
            <a:spLocks noGrp="1"/>
          </p:cNvSpPr>
          <p:nvPr>
            <p:ph type="ftr" sz="quarter" idx="11"/>
          </p:nvPr>
        </p:nvSpPr>
        <p:spPr/>
        <p:txBody>
          <a:bodyPr/>
          <a:lstStyle/>
          <a:p>
            <a:r>
              <a:rPr lang="sv-SE"/>
              <a:t>AMIS SIG Introduction Docker &amp; Kubernetes</a:t>
            </a:r>
            <a:endParaRPr lang="nl-NL"/>
          </a:p>
        </p:txBody>
      </p:sp>
      <p:pic>
        <p:nvPicPr>
          <p:cNvPr id="6" name="Snagit_SNG83A">
            <a:extLst>
              <a:ext uri="{FF2B5EF4-FFF2-40B4-BE49-F238E27FC236}">
                <a16:creationId xmlns:a16="http://schemas.microsoft.com/office/drawing/2014/main" id="{055DCD64-3C05-40E1-A529-15547A1376E7}"/>
              </a:ext>
            </a:extLst>
          </p:cNvPr>
          <p:cNvPicPr>
            <a:picLocks noChangeAspect="1"/>
          </p:cNvPicPr>
          <p:nvPr/>
        </p:nvPicPr>
        <p:blipFill>
          <a:blip r:embed="rId2"/>
          <a:stretch>
            <a:fillRect/>
          </a:stretch>
        </p:blipFill>
        <p:spPr>
          <a:xfrm>
            <a:off x="4402383" y="1597434"/>
            <a:ext cx="4252328" cy="1760373"/>
          </a:xfrm>
          <a:prstGeom prst="rect">
            <a:avLst/>
          </a:prstGeom>
        </p:spPr>
      </p:pic>
      <p:pic>
        <p:nvPicPr>
          <p:cNvPr id="8" name="Snagit_SNG858">
            <a:extLst>
              <a:ext uri="{FF2B5EF4-FFF2-40B4-BE49-F238E27FC236}">
                <a16:creationId xmlns:a16="http://schemas.microsoft.com/office/drawing/2014/main" id="{9876C51C-DE7F-4195-B221-C52DEB4328AF}"/>
              </a:ext>
            </a:extLst>
          </p:cNvPr>
          <p:cNvPicPr>
            <a:picLocks noChangeAspect="1"/>
          </p:cNvPicPr>
          <p:nvPr/>
        </p:nvPicPr>
        <p:blipFill>
          <a:blip r:embed="rId3"/>
          <a:stretch>
            <a:fillRect/>
          </a:stretch>
        </p:blipFill>
        <p:spPr>
          <a:xfrm>
            <a:off x="332108" y="3187949"/>
            <a:ext cx="3796139" cy="1672051"/>
          </a:xfrm>
          <a:prstGeom prst="rect">
            <a:avLst/>
          </a:prstGeom>
        </p:spPr>
      </p:pic>
    </p:spTree>
    <p:extLst>
      <p:ext uri="{BB962C8B-B14F-4D97-AF65-F5344CB8AC3E}">
        <p14:creationId xmlns:p14="http://schemas.microsoft.com/office/powerpoint/2010/main" val="32881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6" y="2794655"/>
            <a:ext cx="3351070"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6E85-A619-4C51-BA43-E4443594C5E3}"/>
              </a:ext>
            </a:extLst>
          </p:cNvPr>
          <p:cNvSpPr>
            <a:spLocks noGrp="1"/>
          </p:cNvSpPr>
          <p:nvPr>
            <p:ph type="title"/>
          </p:nvPr>
        </p:nvSpPr>
        <p:spPr/>
        <p:txBody>
          <a:bodyPr/>
          <a:lstStyle/>
          <a:p>
            <a:r>
              <a:rPr lang="nl-NL" dirty="0" err="1"/>
              <a:t>Role</a:t>
            </a:r>
            <a:r>
              <a:rPr lang="nl-NL" dirty="0"/>
              <a:t> </a:t>
            </a:r>
            <a:r>
              <a:rPr lang="nl-NL" dirty="0" err="1"/>
              <a:t>Based</a:t>
            </a:r>
            <a:r>
              <a:rPr lang="nl-NL" dirty="0"/>
              <a:t> Access Control (RBAC)</a:t>
            </a:r>
            <a:endParaRPr lang="en-NL" dirty="0"/>
          </a:p>
        </p:txBody>
      </p:sp>
      <p:sp>
        <p:nvSpPr>
          <p:cNvPr id="3" name="Content Placeholder 2">
            <a:extLst>
              <a:ext uri="{FF2B5EF4-FFF2-40B4-BE49-F238E27FC236}">
                <a16:creationId xmlns:a16="http://schemas.microsoft.com/office/drawing/2014/main" id="{8E53C92D-3887-4E69-94B5-55B8F5E73361}"/>
              </a:ext>
            </a:extLst>
          </p:cNvPr>
          <p:cNvSpPr>
            <a:spLocks noGrp="1"/>
          </p:cNvSpPr>
          <p:nvPr>
            <p:ph idx="1"/>
          </p:nvPr>
        </p:nvSpPr>
        <p:spPr>
          <a:xfrm>
            <a:off x="720003" y="936000"/>
            <a:ext cx="6817073" cy="3780000"/>
          </a:xfrm>
        </p:spPr>
        <p:txBody>
          <a:bodyPr/>
          <a:lstStyle/>
          <a:p>
            <a:r>
              <a:rPr lang="nl-NL" dirty="0" err="1"/>
              <a:t>Groups</a:t>
            </a:r>
            <a:r>
              <a:rPr lang="nl-NL" dirty="0"/>
              <a:t> are sets of users</a:t>
            </a:r>
          </a:p>
          <a:p>
            <a:pPr lvl="1"/>
            <a:r>
              <a:rPr lang="nl-NL" dirty="0" err="1"/>
              <a:t>Roles</a:t>
            </a:r>
            <a:r>
              <a:rPr lang="nl-NL" dirty="0"/>
              <a:t> </a:t>
            </a:r>
            <a:r>
              <a:rPr lang="nl-NL" dirty="0" err="1"/>
              <a:t>can</a:t>
            </a:r>
            <a:r>
              <a:rPr lang="nl-NL" dirty="0"/>
              <a:t> </a:t>
            </a:r>
            <a:r>
              <a:rPr lang="nl-NL" dirty="0" err="1"/>
              <a:t>be</a:t>
            </a:r>
            <a:r>
              <a:rPr lang="nl-NL" dirty="0"/>
              <a:t> </a:t>
            </a:r>
            <a:r>
              <a:rPr lang="nl-NL" dirty="0" err="1"/>
              <a:t>granted</a:t>
            </a:r>
            <a:r>
              <a:rPr lang="nl-NL" dirty="0"/>
              <a:t> </a:t>
            </a:r>
            <a:r>
              <a:rPr lang="nl-NL" dirty="0" err="1"/>
              <a:t>to</a:t>
            </a:r>
            <a:r>
              <a:rPr lang="nl-NL" dirty="0"/>
              <a:t> </a:t>
            </a:r>
            <a:r>
              <a:rPr lang="nl-NL" dirty="0" err="1"/>
              <a:t>groups</a:t>
            </a:r>
            <a:r>
              <a:rPr lang="nl-NL" dirty="0"/>
              <a:t> </a:t>
            </a:r>
            <a:r>
              <a:rPr lang="nl-NL" dirty="0" err="1"/>
              <a:t>just</a:t>
            </a:r>
            <a:r>
              <a:rPr lang="nl-NL" dirty="0"/>
              <a:t> as </a:t>
            </a:r>
            <a:r>
              <a:rPr lang="nl-NL" dirty="0" err="1"/>
              <a:t>to</a:t>
            </a:r>
            <a:r>
              <a:rPr lang="nl-NL" dirty="0"/>
              <a:t> users</a:t>
            </a:r>
          </a:p>
          <a:p>
            <a:r>
              <a:rPr lang="nl-NL" dirty="0"/>
              <a:t>Services Accounts</a:t>
            </a:r>
          </a:p>
          <a:p>
            <a:pPr lvl="1"/>
            <a:r>
              <a:rPr lang="en-US" dirty="0"/>
              <a:t>A service account provides an identity for processes that run in a Pod</a:t>
            </a:r>
          </a:p>
          <a:p>
            <a:pPr lvl="2"/>
            <a:r>
              <a:rPr lang="en-US" dirty="0"/>
              <a:t>And indirectly determines the access rights from within the Pod</a:t>
            </a:r>
          </a:p>
          <a:p>
            <a:pPr lvl="1"/>
            <a:r>
              <a:rPr lang="en-US" dirty="0"/>
              <a:t>When a Pod is created, it is assigned the </a:t>
            </a:r>
            <a:r>
              <a:rPr lang="en-US" i="1" dirty="0"/>
              <a:t>default</a:t>
            </a:r>
            <a:r>
              <a:rPr lang="en-US" dirty="0"/>
              <a:t> Service Account – unless a specific Service Account is specified</a:t>
            </a:r>
            <a:endParaRPr lang="nl-NL" dirty="0"/>
          </a:p>
          <a:p>
            <a:pPr lvl="1"/>
            <a:r>
              <a:rPr lang="nl-NL" dirty="0"/>
              <a:t>Usernames </a:t>
            </a:r>
            <a:r>
              <a:rPr lang="nl-NL" i="1" dirty="0" err="1"/>
              <a:t>system:service-account:service-account-name</a:t>
            </a:r>
            <a:endParaRPr lang="nl-NL" i="1" dirty="0"/>
          </a:p>
          <a:p>
            <a:r>
              <a:rPr lang="nl-NL" dirty="0"/>
              <a:t>Default </a:t>
            </a:r>
            <a:r>
              <a:rPr lang="nl-NL" dirty="0" err="1"/>
              <a:t>ClusterRole</a:t>
            </a:r>
            <a:r>
              <a:rPr lang="nl-NL" dirty="0"/>
              <a:t> </a:t>
            </a:r>
            <a:r>
              <a:rPr lang="nl-NL" dirty="0" err="1"/>
              <a:t>and</a:t>
            </a:r>
            <a:r>
              <a:rPr lang="nl-NL" dirty="0"/>
              <a:t> </a:t>
            </a:r>
            <a:r>
              <a:rPr lang="nl-NL" dirty="0" err="1"/>
              <a:t>ClusterRoleBinding</a:t>
            </a:r>
            <a:r>
              <a:rPr lang="nl-NL" dirty="0"/>
              <a:t> </a:t>
            </a:r>
            <a:r>
              <a:rPr lang="nl-NL" dirty="0" err="1"/>
              <a:t>objects</a:t>
            </a:r>
            <a:r>
              <a:rPr lang="nl-NL" dirty="0"/>
              <a:t> are </a:t>
            </a:r>
            <a:r>
              <a:rPr lang="nl-NL" dirty="0" err="1"/>
              <a:t>created</a:t>
            </a:r>
            <a:r>
              <a:rPr lang="nl-NL" dirty="0"/>
              <a:t> out of </a:t>
            </a:r>
            <a:r>
              <a:rPr lang="nl-NL" dirty="0" err="1"/>
              <a:t>the</a:t>
            </a:r>
            <a:r>
              <a:rPr lang="nl-NL" dirty="0"/>
              <a:t> box</a:t>
            </a:r>
          </a:p>
          <a:p>
            <a:pPr lvl="1"/>
            <a:r>
              <a:rPr lang="nl-NL" dirty="0"/>
              <a:t>As well as system </a:t>
            </a:r>
            <a:r>
              <a:rPr lang="nl-NL" dirty="0" err="1"/>
              <a:t>groups</a:t>
            </a:r>
            <a:r>
              <a:rPr lang="nl-NL" dirty="0"/>
              <a:t>: s</a:t>
            </a:r>
            <a:r>
              <a:rPr lang="en-US" dirty="0" err="1"/>
              <a:t>ystem:authenticated</a:t>
            </a:r>
            <a:r>
              <a:rPr lang="en-US" dirty="0"/>
              <a:t> and </a:t>
            </a:r>
            <a:r>
              <a:rPr lang="en-US" dirty="0" err="1"/>
              <a:t>system:unauthenticated</a:t>
            </a:r>
            <a:r>
              <a:rPr lang="en-US" dirty="0"/>
              <a:t> </a:t>
            </a:r>
            <a:endParaRPr lang="nl-NL" dirty="0"/>
          </a:p>
          <a:p>
            <a:endParaRPr lang="en-NL" dirty="0"/>
          </a:p>
        </p:txBody>
      </p:sp>
      <p:sp>
        <p:nvSpPr>
          <p:cNvPr id="4" name="Footer Placeholder 3">
            <a:extLst>
              <a:ext uri="{FF2B5EF4-FFF2-40B4-BE49-F238E27FC236}">
                <a16:creationId xmlns:a16="http://schemas.microsoft.com/office/drawing/2014/main" id="{B97E4848-38D3-43E8-81CA-397970BC361A}"/>
              </a:ext>
            </a:extLst>
          </p:cNvPr>
          <p:cNvSpPr>
            <a:spLocks noGrp="1"/>
          </p:cNvSpPr>
          <p:nvPr>
            <p:ph type="ftr" sz="quarter" idx="11"/>
          </p:nvPr>
        </p:nvSpPr>
        <p:spPr/>
        <p:txBody>
          <a:bodyPr/>
          <a:lstStyle/>
          <a:p>
            <a:r>
              <a:rPr lang="sv-SE"/>
              <a:t>AMIS SIG Introduction Docker &amp; Kubernetes</a:t>
            </a:r>
            <a:endParaRPr lang="nl-NL"/>
          </a:p>
        </p:txBody>
      </p:sp>
      <p:pic>
        <p:nvPicPr>
          <p:cNvPr id="7" name="Snagit_SNG85D">
            <a:extLst>
              <a:ext uri="{FF2B5EF4-FFF2-40B4-BE49-F238E27FC236}">
                <a16:creationId xmlns:a16="http://schemas.microsoft.com/office/drawing/2014/main" id="{32F7D0F9-699C-4060-AE11-8EF0D732B8E0}"/>
              </a:ext>
            </a:extLst>
          </p:cNvPr>
          <p:cNvPicPr>
            <a:picLocks noChangeAspect="1"/>
          </p:cNvPicPr>
          <p:nvPr/>
        </p:nvPicPr>
        <p:blipFill>
          <a:blip r:embed="rId3"/>
          <a:stretch>
            <a:fillRect/>
          </a:stretch>
        </p:blipFill>
        <p:spPr>
          <a:xfrm>
            <a:off x="5831301" y="427500"/>
            <a:ext cx="3025402" cy="1219306"/>
          </a:xfrm>
          <a:prstGeom prst="rect">
            <a:avLst/>
          </a:prstGeom>
        </p:spPr>
      </p:pic>
      <p:pic>
        <p:nvPicPr>
          <p:cNvPr id="10" name="Snagit_SNG866">
            <a:extLst>
              <a:ext uri="{FF2B5EF4-FFF2-40B4-BE49-F238E27FC236}">
                <a16:creationId xmlns:a16="http://schemas.microsoft.com/office/drawing/2014/main" id="{8BA39F0C-BC5A-4E3D-921C-257AF93A8822}"/>
              </a:ext>
            </a:extLst>
          </p:cNvPr>
          <p:cNvPicPr>
            <a:picLocks noChangeAspect="1"/>
          </p:cNvPicPr>
          <p:nvPr/>
        </p:nvPicPr>
        <p:blipFill>
          <a:blip r:embed="rId4"/>
          <a:stretch>
            <a:fillRect/>
          </a:stretch>
        </p:blipFill>
        <p:spPr>
          <a:xfrm>
            <a:off x="5590451" y="3336660"/>
            <a:ext cx="3071126" cy="1379340"/>
          </a:xfrm>
          <a:prstGeom prst="rect">
            <a:avLst/>
          </a:prstGeom>
        </p:spPr>
      </p:pic>
    </p:spTree>
    <p:extLst>
      <p:ext uri="{BB962C8B-B14F-4D97-AF65-F5344CB8AC3E}">
        <p14:creationId xmlns:p14="http://schemas.microsoft.com/office/powerpoint/2010/main" val="1310709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2DD0-7606-4F0B-BBA3-16B41D1EBA3B}"/>
              </a:ext>
            </a:extLst>
          </p:cNvPr>
          <p:cNvSpPr>
            <a:spLocks noGrp="1"/>
          </p:cNvSpPr>
          <p:nvPr>
            <p:ph type="title"/>
          </p:nvPr>
        </p:nvSpPr>
        <p:spPr/>
        <p:txBody>
          <a:bodyPr/>
          <a:lstStyle/>
          <a:p>
            <a:r>
              <a:rPr lang="nl-NL" dirty="0"/>
              <a:t>Resource Quota </a:t>
            </a:r>
            <a:r>
              <a:rPr lang="nl-NL" dirty="0" err="1"/>
              <a:t>to</a:t>
            </a:r>
            <a:r>
              <a:rPr lang="nl-NL" dirty="0"/>
              <a:t> </a:t>
            </a:r>
            <a:r>
              <a:rPr lang="nl-NL" dirty="0" err="1"/>
              <a:t>govern</a:t>
            </a:r>
            <a:r>
              <a:rPr lang="nl-NL" dirty="0"/>
              <a:t> </a:t>
            </a:r>
            <a:r>
              <a:rPr lang="nl-NL" dirty="0" err="1"/>
              <a:t>the</a:t>
            </a:r>
            <a:r>
              <a:rPr lang="nl-NL" dirty="0"/>
              <a:t> </a:t>
            </a:r>
            <a:r>
              <a:rPr lang="nl-NL" dirty="0" err="1"/>
              <a:t>usage</a:t>
            </a:r>
            <a:r>
              <a:rPr lang="nl-NL" dirty="0"/>
              <a:t> of </a:t>
            </a:r>
            <a:r>
              <a:rPr lang="nl-NL" dirty="0" err="1"/>
              <a:t>physical</a:t>
            </a:r>
            <a:r>
              <a:rPr lang="nl-NL" dirty="0"/>
              <a:t> cluster resources</a:t>
            </a:r>
            <a:endParaRPr lang="en-NL" dirty="0"/>
          </a:p>
        </p:txBody>
      </p:sp>
      <p:sp>
        <p:nvSpPr>
          <p:cNvPr id="3" name="Content Placeholder 2">
            <a:extLst>
              <a:ext uri="{FF2B5EF4-FFF2-40B4-BE49-F238E27FC236}">
                <a16:creationId xmlns:a16="http://schemas.microsoft.com/office/drawing/2014/main" id="{906B0B0A-418A-40EB-B7BF-8A9419DA3F23}"/>
              </a:ext>
            </a:extLst>
          </p:cNvPr>
          <p:cNvSpPr>
            <a:spLocks noGrp="1"/>
          </p:cNvSpPr>
          <p:nvPr>
            <p:ph idx="1"/>
          </p:nvPr>
        </p:nvSpPr>
        <p:spPr/>
        <p:txBody>
          <a:bodyPr/>
          <a:lstStyle/>
          <a:p>
            <a:r>
              <a:rPr lang="nl-NL" dirty="0"/>
              <a:t>Resource Quota </a:t>
            </a:r>
            <a:r>
              <a:rPr lang="nl-NL" dirty="0" err="1"/>
              <a:t>define</a:t>
            </a:r>
            <a:r>
              <a:rPr lang="nl-NL" dirty="0"/>
              <a:t> </a:t>
            </a:r>
            <a:r>
              <a:rPr lang="nl-NL" dirty="0" err="1"/>
              <a:t>upper</a:t>
            </a:r>
            <a:r>
              <a:rPr lang="nl-NL" dirty="0"/>
              <a:t> levels of </a:t>
            </a:r>
            <a:r>
              <a:rPr lang="nl-NL" dirty="0" err="1"/>
              <a:t>physical</a:t>
            </a:r>
            <a:r>
              <a:rPr lang="nl-NL" dirty="0"/>
              <a:t> resource </a:t>
            </a:r>
            <a:br>
              <a:rPr lang="nl-NL" dirty="0"/>
            </a:br>
            <a:r>
              <a:rPr lang="nl-NL" dirty="0" err="1"/>
              <a:t>usage</a:t>
            </a:r>
            <a:r>
              <a:rPr lang="nl-NL" dirty="0"/>
              <a:t> for </a:t>
            </a:r>
            <a:r>
              <a:rPr lang="nl-NL" dirty="0" err="1"/>
              <a:t>all</a:t>
            </a:r>
            <a:r>
              <a:rPr lang="nl-NL" dirty="0"/>
              <a:t> resources in a </a:t>
            </a:r>
            <a:r>
              <a:rPr lang="nl-NL" dirty="0" err="1"/>
              <a:t>namespace</a:t>
            </a:r>
            <a:r>
              <a:rPr lang="nl-NL" dirty="0"/>
              <a:t> </a:t>
            </a:r>
            <a:r>
              <a:rPr lang="nl-NL" dirty="0" err="1"/>
              <a:t>combined</a:t>
            </a:r>
            <a:endParaRPr lang="nl-NL" dirty="0"/>
          </a:p>
          <a:p>
            <a:pPr lvl="1"/>
            <a:r>
              <a:rPr lang="nl-NL" dirty="0"/>
              <a:t>CPU </a:t>
            </a:r>
            <a:r>
              <a:rPr lang="nl-NL" dirty="0" err="1"/>
              <a:t>and</a:t>
            </a:r>
            <a:r>
              <a:rPr lang="nl-NL" dirty="0"/>
              <a:t> Memory </a:t>
            </a:r>
            <a:r>
              <a:rPr lang="nl-NL" dirty="0" err="1"/>
              <a:t>constraints</a:t>
            </a:r>
            <a:endParaRPr lang="nl-NL" dirty="0"/>
          </a:p>
          <a:p>
            <a:pPr lvl="1"/>
            <a:endParaRPr lang="nl-NL" dirty="0"/>
          </a:p>
          <a:p>
            <a:pPr lvl="1"/>
            <a:endParaRPr lang="nl-NL" dirty="0"/>
          </a:p>
          <a:p>
            <a:r>
              <a:rPr lang="nl-NL" dirty="0"/>
              <a:t>Per </a:t>
            </a:r>
            <a:r>
              <a:rPr lang="nl-NL" dirty="0" err="1"/>
              <a:t>Pod</a:t>
            </a:r>
            <a:r>
              <a:rPr lang="nl-NL" dirty="0"/>
              <a:t> – a limit </a:t>
            </a:r>
            <a:r>
              <a:rPr lang="nl-NL" dirty="0" err="1"/>
              <a:t>can</a:t>
            </a:r>
            <a:r>
              <a:rPr lang="nl-NL" dirty="0"/>
              <a:t> </a:t>
            </a:r>
            <a:r>
              <a:rPr lang="nl-NL" dirty="0" err="1"/>
              <a:t>be</a:t>
            </a:r>
            <a:r>
              <a:rPr lang="nl-NL" dirty="0"/>
              <a:t> </a:t>
            </a:r>
            <a:r>
              <a:rPr lang="nl-NL" dirty="0" err="1"/>
              <a:t>specified</a:t>
            </a:r>
            <a:r>
              <a:rPr lang="nl-NL" dirty="0"/>
              <a:t> for CPU </a:t>
            </a:r>
            <a:r>
              <a:rPr lang="nl-NL" dirty="0" err="1"/>
              <a:t>and</a:t>
            </a:r>
            <a:r>
              <a:rPr lang="nl-NL" dirty="0"/>
              <a:t> Memory</a:t>
            </a:r>
            <a:br>
              <a:rPr lang="nl-NL" dirty="0"/>
            </a:br>
            <a:r>
              <a:rPr lang="nl-NL" dirty="0" err="1"/>
              <a:t>usage</a:t>
            </a:r>
            <a:r>
              <a:rPr lang="nl-NL" dirty="0"/>
              <a:t> </a:t>
            </a:r>
            <a:r>
              <a:rPr lang="nl-NL" dirty="0" err="1"/>
              <a:t>by</a:t>
            </a:r>
            <a:r>
              <a:rPr lang="nl-NL" dirty="0"/>
              <a:t> </a:t>
            </a:r>
            <a:r>
              <a:rPr lang="nl-NL" dirty="0" err="1"/>
              <a:t>all</a:t>
            </a:r>
            <a:r>
              <a:rPr lang="nl-NL" dirty="0"/>
              <a:t> containers in </a:t>
            </a:r>
            <a:r>
              <a:rPr lang="nl-NL" dirty="0" err="1"/>
              <a:t>the</a:t>
            </a:r>
            <a:r>
              <a:rPr lang="nl-NL" dirty="0"/>
              <a:t> </a:t>
            </a:r>
            <a:r>
              <a:rPr lang="nl-NL" dirty="0" err="1"/>
              <a:t>Pod</a:t>
            </a:r>
            <a:endParaRPr lang="nl-NL" dirty="0"/>
          </a:p>
          <a:p>
            <a:pPr lvl="1"/>
            <a:r>
              <a:rPr lang="nl-NL" dirty="0"/>
              <a:t>The </a:t>
            </a:r>
            <a:r>
              <a:rPr lang="nl-NL" i="1" dirty="0"/>
              <a:t>resource </a:t>
            </a:r>
            <a:r>
              <a:rPr lang="nl-NL" i="1" dirty="0" err="1"/>
              <a:t>request</a:t>
            </a:r>
            <a:r>
              <a:rPr lang="nl-NL" dirty="0"/>
              <a:t> </a:t>
            </a:r>
            <a:r>
              <a:rPr lang="nl-NL" dirty="0" err="1"/>
              <a:t>indicates</a:t>
            </a:r>
            <a:r>
              <a:rPr lang="nl-NL" dirty="0"/>
              <a:t> </a:t>
            </a:r>
            <a:r>
              <a:rPr lang="nl-NL" dirty="0" err="1"/>
              <a:t>the</a:t>
            </a:r>
            <a:r>
              <a:rPr lang="nl-NL" dirty="0"/>
              <a:t> minimum </a:t>
            </a:r>
            <a:br>
              <a:rPr lang="nl-NL" dirty="0"/>
            </a:br>
            <a:r>
              <a:rPr lang="nl-NL" dirty="0"/>
              <a:t>resource </a:t>
            </a:r>
            <a:r>
              <a:rPr lang="nl-NL" dirty="0" err="1"/>
              <a:t>consumption</a:t>
            </a:r>
            <a:r>
              <a:rPr lang="nl-NL" dirty="0"/>
              <a:t> </a:t>
            </a:r>
            <a:r>
              <a:rPr lang="nl-NL" dirty="0" err="1"/>
              <a:t>required</a:t>
            </a:r>
            <a:r>
              <a:rPr lang="nl-NL" dirty="0"/>
              <a:t> for </a:t>
            </a:r>
            <a:r>
              <a:rPr lang="nl-NL" dirty="0" err="1"/>
              <a:t>the</a:t>
            </a:r>
            <a:r>
              <a:rPr lang="nl-NL" dirty="0"/>
              <a:t> </a:t>
            </a:r>
            <a:r>
              <a:rPr lang="nl-NL" dirty="0" err="1"/>
              <a:t>Pod</a:t>
            </a:r>
            <a:br>
              <a:rPr lang="nl-NL" dirty="0"/>
            </a:br>
            <a:r>
              <a:rPr lang="nl-NL" dirty="0" err="1"/>
              <a:t>to</a:t>
            </a:r>
            <a:r>
              <a:rPr lang="nl-NL" dirty="0"/>
              <a:t> </a:t>
            </a:r>
            <a:r>
              <a:rPr lang="nl-NL" dirty="0" err="1"/>
              <a:t>be</a:t>
            </a:r>
            <a:r>
              <a:rPr lang="nl-NL" dirty="0"/>
              <a:t> </a:t>
            </a:r>
            <a:r>
              <a:rPr lang="nl-NL" dirty="0" err="1"/>
              <a:t>successfully</a:t>
            </a:r>
            <a:r>
              <a:rPr lang="nl-NL" dirty="0"/>
              <a:t> </a:t>
            </a:r>
            <a:r>
              <a:rPr lang="nl-NL" dirty="0" err="1"/>
              <a:t>started</a:t>
            </a:r>
            <a:endParaRPr lang="nl-NL" dirty="0"/>
          </a:p>
          <a:p>
            <a:pPr lvl="1"/>
            <a:endParaRPr lang="nl-NL" dirty="0"/>
          </a:p>
          <a:p>
            <a:r>
              <a:rPr lang="nl-NL" dirty="0"/>
              <a:t>A </a:t>
            </a:r>
            <a:r>
              <a:rPr lang="nl-NL" dirty="0" err="1"/>
              <a:t>LimitRange</a:t>
            </a:r>
            <a:r>
              <a:rPr lang="nl-NL" dirty="0"/>
              <a:t> resource is </a:t>
            </a:r>
            <a:r>
              <a:rPr lang="nl-NL" dirty="0" err="1"/>
              <a:t>created</a:t>
            </a:r>
            <a:r>
              <a:rPr lang="nl-NL" dirty="0"/>
              <a:t> per </a:t>
            </a:r>
            <a:r>
              <a:rPr lang="nl-NL" dirty="0" err="1"/>
              <a:t>Namespace</a:t>
            </a:r>
            <a:r>
              <a:rPr lang="nl-NL" dirty="0"/>
              <a:t> </a:t>
            </a:r>
            <a:r>
              <a:rPr lang="nl-NL" dirty="0" err="1"/>
              <a:t>to</a:t>
            </a:r>
            <a:r>
              <a:rPr lang="nl-NL" dirty="0"/>
              <a:t> </a:t>
            </a:r>
            <a:r>
              <a:rPr lang="nl-NL" dirty="0" err="1"/>
              <a:t>specify</a:t>
            </a:r>
            <a:r>
              <a:rPr lang="nl-NL" dirty="0"/>
              <a:t> default</a:t>
            </a:r>
            <a:br>
              <a:rPr lang="nl-NL" dirty="0"/>
            </a:br>
            <a:r>
              <a:rPr lang="nl-NL" dirty="0" err="1"/>
              <a:t>upper</a:t>
            </a:r>
            <a:r>
              <a:rPr lang="nl-NL" dirty="0"/>
              <a:t> </a:t>
            </a:r>
            <a:r>
              <a:rPr lang="nl-NL" dirty="0" err="1"/>
              <a:t>and</a:t>
            </a:r>
            <a:r>
              <a:rPr lang="nl-NL" dirty="0"/>
              <a:t> </a:t>
            </a:r>
            <a:r>
              <a:rPr lang="nl-NL" dirty="0" err="1"/>
              <a:t>lower</a:t>
            </a:r>
            <a:r>
              <a:rPr lang="nl-NL" dirty="0"/>
              <a:t> </a:t>
            </a:r>
            <a:r>
              <a:rPr lang="nl-NL" dirty="0" err="1"/>
              <a:t>limits</a:t>
            </a:r>
            <a:r>
              <a:rPr lang="nl-NL" dirty="0"/>
              <a:t> for </a:t>
            </a:r>
            <a:r>
              <a:rPr lang="nl-NL" dirty="0" err="1"/>
              <a:t>all</a:t>
            </a:r>
            <a:r>
              <a:rPr lang="nl-NL" dirty="0"/>
              <a:t> containers running in </a:t>
            </a:r>
            <a:r>
              <a:rPr lang="nl-NL" dirty="0" err="1"/>
              <a:t>the</a:t>
            </a:r>
            <a:r>
              <a:rPr lang="nl-NL" dirty="0"/>
              <a:t> </a:t>
            </a:r>
            <a:r>
              <a:rPr lang="nl-NL" dirty="0" err="1"/>
              <a:t>namespace</a:t>
            </a:r>
            <a:endParaRPr lang="nl-NL" dirty="0"/>
          </a:p>
        </p:txBody>
      </p:sp>
      <p:sp>
        <p:nvSpPr>
          <p:cNvPr id="4" name="Footer Placeholder 3">
            <a:extLst>
              <a:ext uri="{FF2B5EF4-FFF2-40B4-BE49-F238E27FC236}">
                <a16:creationId xmlns:a16="http://schemas.microsoft.com/office/drawing/2014/main" id="{94BF48CD-2D67-4412-9B45-26B23B8FC673}"/>
              </a:ext>
            </a:extLst>
          </p:cNvPr>
          <p:cNvSpPr>
            <a:spLocks noGrp="1"/>
          </p:cNvSpPr>
          <p:nvPr>
            <p:ph type="ftr" sz="quarter" idx="11"/>
          </p:nvPr>
        </p:nvSpPr>
        <p:spPr/>
        <p:txBody>
          <a:bodyPr/>
          <a:lstStyle/>
          <a:p>
            <a:r>
              <a:rPr lang="sv-SE"/>
              <a:t>AMIS SIG Introduction Docker &amp; Kubernetes</a:t>
            </a:r>
            <a:endParaRPr lang="nl-NL"/>
          </a:p>
        </p:txBody>
      </p:sp>
      <p:pic>
        <p:nvPicPr>
          <p:cNvPr id="6" name="Snagit_SNG829">
            <a:extLst>
              <a:ext uri="{FF2B5EF4-FFF2-40B4-BE49-F238E27FC236}">
                <a16:creationId xmlns:a16="http://schemas.microsoft.com/office/drawing/2014/main" id="{980D1F5D-5DCC-4B46-85BC-FEAFBCA40849}"/>
              </a:ext>
            </a:extLst>
          </p:cNvPr>
          <p:cNvPicPr>
            <a:picLocks noChangeAspect="1"/>
          </p:cNvPicPr>
          <p:nvPr/>
        </p:nvPicPr>
        <p:blipFill>
          <a:blip r:embed="rId3"/>
          <a:stretch>
            <a:fillRect/>
          </a:stretch>
        </p:blipFill>
        <p:spPr>
          <a:xfrm>
            <a:off x="6950024" y="146541"/>
            <a:ext cx="2034716" cy="1897544"/>
          </a:xfrm>
          <a:prstGeom prst="rect">
            <a:avLst/>
          </a:prstGeom>
        </p:spPr>
      </p:pic>
      <p:pic>
        <p:nvPicPr>
          <p:cNvPr id="8" name="Snagit_SNG813">
            <a:extLst>
              <a:ext uri="{FF2B5EF4-FFF2-40B4-BE49-F238E27FC236}">
                <a16:creationId xmlns:a16="http://schemas.microsoft.com/office/drawing/2014/main" id="{B222D1E1-E668-409A-9641-234421722F3B}"/>
              </a:ext>
            </a:extLst>
          </p:cNvPr>
          <p:cNvPicPr>
            <a:picLocks noChangeAspect="1"/>
          </p:cNvPicPr>
          <p:nvPr/>
        </p:nvPicPr>
        <p:blipFill>
          <a:blip r:embed="rId4"/>
          <a:stretch>
            <a:fillRect/>
          </a:stretch>
        </p:blipFill>
        <p:spPr>
          <a:xfrm>
            <a:off x="6746615" y="2363799"/>
            <a:ext cx="2238125" cy="2357315"/>
          </a:xfrm>
          <a:prstGeom prst="rect">
            <a:avLst/>
          </a:prstGeom>
        </p:spPr>
      </p:pic>
    </p:spTree>
    <p:extLst>
      <p:ext uri="{BB962C8B-B14F-4D97-AF65-F5344CB8AC3E}">
        <p14:creationId xmlns:p14="http://schemas.microsoft.com/office/powerpoint/2010/main" val="2489050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184D-2325-467F-B928-5C4648D6071E}"/>
              </a:ext>
            </a:extLst>
          </p:cNvPr>
          <p:cNvSpPr>
            <a:spLocks noGrp="1"/>
          </p:cNvSpPr>
          <p:nvPr>
            <p:ph type="title"/>
          </p:nvPr>
        </p:nvSpPr>
        <p:spPr/>
        <p:txBody>
          <a:bodyPr/>
          <a:lstStyle/>
          <a:p>
            <a:r>
              <a:rPr lang="nl-NL" dirty="0"/>
              <a:t>Health </a:t>
            </a:r>
            <a:r>
              <a:rPr lang="nl-NL" dirty="0" err="1"/>
              <a:t>Probes</a:t>
            </a:r>
            <a:r>
              <a:rPr lang="nl-NL" dirty="0"/>
              <a:t> </a:t>
            </a:r>
            <a:r>
              <a:rPr lang="nl-NL" dirty="0" err="1"/>
              <a:t>to</a:t>
            </a:r>
            <a:r>
              <a:rPr lang="nl-NL" dirty="0"/>
              <a:t> test for Readiness </a:t>
            </a:r>
            <a:r>
              <a:rPr lang="nl-NL" dirty="0" err="1"/>
              <a:t>and</a:t>
            </a:r>
            <a:r>
              <a:rPr lang="nl-NL" dirty="0"/>
              <a:t> </a:t>
            </a:r>
            <a:r>
              <a:rPr lang="nl-NL" dirty="0" err="1"/>
              <a:t>Liveness</a:t>
            </a:r>
            <a:endParaRPr lang="en-NL" dirty="0"/>
          </a:p>
        </p:txBody>
      </p:sp>
      <p:sp>
        <p:nvSpPr>
          <p:cNvPr id="3" name="Content Placeholder 2">
            <a:extLst>
              <a:ext uri="{FF2B5EF4-FFF2-40B4-BE49-F238E27FC236}">
                <a16:creationId xmlns:a16="http://schemas.microsoft.com/office/drawing/2014/main" id="{AFD72E5B-1E21-4840-ABA5-9E38832370B3}"/>
              </a:ext>
            </a:extLst>
          </p:cNvPr>
          <p:cNvSpPr>
            <a:spLocks noGrp="1"/>
          </p:cNvSpPr>
          <p:nvPr>
            <p:ph idx="1"/>
          </p:nvPr>
        </p:nvSpPr>
        <p:spPr/>
        <p:txBody>
          <a:bodyPr/>
          <a:lstStyle/>
          <a:p>
            <a:r>
              <a:rPr lang="nl-NL" dirty="0"/>
              <a:t>Health </a:t>
            </a:r>
            <a:r>
              <a:rPr lang="nl-NL" dirty="0" err="1"/>
              <a:t>probes</a:t>
            </a:r>
            <a:r>
              <a:rPr lang="nl-NL" dirty="0"/>
              <a:t> are </a:t>
            </a:r>
            <a:r>
              <a:rPr lang="nl-NL" dirty="0" err="1"/>
              <a:t>defined</a:t>
            </a:r>
            <a:r>
              <a:rPr lang="nl-NL" dirty="0"/>
              <a:t> on containers in a </a:t>
            </a:r>
            <a:r>
              <a:rPr lang="nl-NL" dirty="0" err="1"/>
              <a:t>Pod</a:t>
            </a:r>
            <a:endParaRPr lang="nl-NL" dirty="0"/>
          </a:p>
          <a:p>
            <a:pPr lvl="1"/>
            <a:r>
              <a:rPr lang="nl-NL" dirty="0"/>
              <a:t>Readiness: Check </a:t>
            </a:r>
            <a:r>
              <a:rPr lang="nl-NL" dirty="0" err="1"/>
              <a:t>to</a:t>
            </a:r>
            <a:r>
              <a:rPr lang="nl-NL" dirty="0"/>
              <a:t> </a:t>
            </a:r>
            <a:r>
              <a:rPr lang="nl-NL" dirty="0" err="1"/>
              <a:t>determine</a:t>
            </a:r>
            <a:r>
              <a:rPr lang="nl-NL" dirty="0"/>
              <a:t> </a:t>
            </a:r>
            <a:r>
              <a:rPr lang="nl-NL" dirty="0" err="1"/>
              <a:t>if</a:t>
            </a:r>
            <a:r>
              <a:rPr lang="nl-NL" dirty="0"/>
              <a:t> </a:t>
            </a:r>
            <a:r>
              <a:rPr lang="nl-NL" dirty="0" err="1"/>
              <a:t>Pod</a:t>
            </a:r>
            <a:r>
              <a:rPr lang="nl-NL" dirty="0"/>
              <a:t> is ready </a:t>
            </a:r>
            <a:r>
              <a:rPr lang="nl-NL" dirty="0" err="1"/>
              <a:t>to</a:t>
            </a:r>
            <a:r>
              <a:rPr lang="nl-NL" dirty="0"/>
              <a:t> </a:t>
            </a:r>
            <a:r>
              <a:rPr lang="nl-NL" dirty="0" err="1"/>
              <a:t>receive</a:t>
            </a:r>
            <a:r>
              <a:rPr lang="nl-NL" dirty="0"/>
              <a:t> </a:t>
            </a:r>
            <a:br>
              <a:rPr lang="nl-NL" dirty="0"/>
            </a:br>
            <a:r>
              <a:rPr lang="nl-NL" dirty="0" err="1"/>
              <a:t>requests</a:t>
            </a:r>
            <a:r>
              <a:rPr lang="nl-NL" dirty="0"/>
              <a:t> (</a:t>
            </a:r>
            <a:r>
              <a:rPr lang="nl-NL" dirty="0" err="1"/>
              <a:t>if</a:t>
            </a:r>
            <a:r>
              <a:rPr lang="nl-NL" dirty="0"/>
              <a:t> </a:t>
            </a:r>
            <a:r>
              <a:rPr lang="nl-NL" dirty="0" err="1"/>
              <a:t>not</a:t>
            </a:r>
            <a:r>
              <a:rPr lang="nl-NL" dirty="0"/>
              <a:t>, do </a:t>
            </a:r>
            <a:r>
              <a:rPr lang="nl-NL" dirty="0" err="1"/>
              <a:t>not</a:t>
            </a:r>
            <a:r>
              <a:rPr lang="nl-NL" dirty="0"/>
              <a:t> </a:t>
            </a:r>
            <a:r>
              <a:rPr lang="nl-NL" dirty="0" err="1"/>
              <a:t>send</a:t>
            </a:r>
            <a:r>
              <a:rPr lang="nl-NL" dirty="0"/>
              <a:t> traffic </a:t>
            </a:r>
            <a:r>
              <a:rPr lang="nl-NL" dirty="0" err="1"/>
              <a:t>its</a:t>
            </a:r>
            <a:r>
              <a:rPr lang="nl-NL" dirty="0"/>
              <a:t> way)</a:t>
            </a:r>
          </a:p>
          <a:p>
            <a:pPr lvl="1"/>
            <a:r>
              <a:rPr lang="nl-NL" dirty="0" err="1"/>
              <a:t>Liveness</a:t>
            </a:r>
            <a:r>
              <a:rPr lang="nl-NL" dirty="0"/>
              <a:t>: Check </a:t>
            </a:r>
            <a:r>
              <a:rPr lang="nl-NL" dirty="0" err="1"/>
              <a:t>if</a:t>
            </a:r>
            <a:r>
              <a:rPr lang="nl-NL" dirty="0"/>
              <a:t> </a:t>
            </a:r>
            <a:r>
              <a:rPr lang="nl-NL" dirty="0" err="1"/>
              <a:t>Pod</a:t>
            </a:r>
            <a:r>
              <a:rPr lang="nl-NL" dirty="0"/>
              <a:t> is </a:t>
            </a:r>
            <a:r>
              <a:rPr lang="nl-NL" dirty="0" err="1"/>
              <a:t>still</a:t>
            </a:r>
            <a:r>
              <a:rPr lang="nl-NL" dirty="0"/>
              <a:t> </a:t>
            </a:r>
            <a:r>
              <a:rPr lang="nl-NL" dirty="0" err="1"/>
              <a:t>alive</a:t>
            </a:r>
            <a:r>
              <a:rPr lang="nl-NL" dirty="0"/>
              <a:t> (</a:t>
            </a:r>
            <a:r>
              <a:rPr lang="nl-NL" dirty="0" err="1"/>
              <a:t>and</a:t>
            </a:r>
            <a:r>
              <a:rPr lang="nl-NL" dirty="0"/>
              <a:t> </a:t>
            </a:r>
            <a:r>
              <a:rPr lang="nl-NL" dirty="0" err="1"/>
              <a:t>if</a:t>
            </a:r>
            <a:r>
              <a:rPr lang="nl-NL" dirty="0"/>
              <a:t> </a:t>
            </a:r>
            <a:r>
              <a:rPr lang="nl-NL" dirty="0" err="1"/>
              <a:t>not</a:t>
            </a:r>
            <a:r>
              <a:rPr lang="nl-NL" dirty="0"/>
              <a:t>, </a:t>
            </a:r>
            <a:br>
              <a:rPr lang="nl-NL" dirty="0"/>
            </a:br>
            <a:r>
              <a:rPr lang="nl-NL" dirty="0"/>
              <a:t>start a </a:t>
            </a:r>
            <a:r>
              <a:rPr lang="nl-NL" dirty="0" err="1"/>
              <a:t>fresh</a:t>
            </a:r>
            <a:r>
              <a:rPr lang="nl-NL" dirty="0"/>
              <a:t> </a:t>
            </a:r>
            <a:r>
              <a:rPr lang="nl-NL" dirty="0" err="1"/>
              <a:t>one</a:t>
            </a:r>
            <a:r>
              <a:rPr lang="nl-NL" dirty="0"/>
              <a:t> </a:t>
            </a:r>
            <a:r>
              <a:rPr lang="nl-NL" dirty="0" err="1"/>
              <a:t>and</a:t>
            </a:r>
            <a:r>
              <a:rPr lang="nl-NL" dirty="0"/>
              <a:t> </a:t>
            </a:r>
            <a:r>
              <a:rPr lang="nl-NL" dirty="0" err="1"/>
              <a:t>discard</a:t>
            </a:r>
            <a:r>
              <a:rPr lang="nl-NL" dirty="0"/>
              <a:t> </a:t>
            </a:r>
            <a:r>
              <a:rPr lang="nl-NL" dirty="0" err="1"/>
              <a:t>the</a:t>
            </a:r>
            <a:r>
              <a:rPr lang="nl-NL" dirty="0"/>
              <a:t> </a:t>
            </a:r>
            <a:r>
              <a:rPr lang="nl-NL" dirty="0" err="1"/>
              <a:t>unhealthy</a:t>
            </a:r>
            <a:r>
              <a:rPr lang="nl-NL" dirty="0"/>
              <a:t> </a:t>
            </a:r>
            <a:r>
              <a:rPr lang="nl-NL" dirty="0" err="1"/>
              <a:t>one</a:t>
            </a:r>
            <a:r>
              <a:rPr lang="nl-NL" dirty="0"/>
              <a:t>)</a:t>
            </a:r>
          </a:p>
          <a:p>
            <a:r>
              <a:rPr lang="nl-NL" dirty="0" err="1"/>
              <a:t>Probe</a:t>
            </a:r>
            <a:r>
              <a:rPr lang="nl-NL" dirty="0"/>
              <a:t> </a:t>
            </a:r>
            <a:r>
              <a:rPr lang="nl-NL" dirty="0" err="1"/>
              <a:t>can</a:t>
            </a:r>
            <a:r>
              <a:rPr lang="nl-NL" dirty="0"/>
              <a:t> take </a:t>
            </a:r>
            <a:r>
              <a:rPr lang="nl-NL" dirty="0" err="1"/>
              <a:t>various</a:t>
            </a:r>
            <a:r>
              <a:rPr lang="nl-NL" dirty="0"/>
              <a:t> </a:t>
            </a:r>
            <a:r>
              <a:rPr lang="nl-NL" dirty="0" err="1"/>
              <a:t>forms</a:t>
            </a:r>
            <a:endParaRPr lang="nl-NL" dirty="0"/>
          </a:p>
          <a:p>
            <a:pPr lvl="1"/>
            <a:r>
              <a:rPr lang="nl-NL" dirty="0"/>
              <a:t>Shell script </a:t>
            </a:r>
            <a:r>
              <a:rPr lang="nl-NL" dirty="0" err="1"/>
              <a:t>to</a:t>
            </a:r>
            <a:r>
              <a:rPr lang="nl-NL" dirty="0"/>
              <a:t> </a:t>
            </a:r>
            <a:r>
              <a:rPr lang="nl-NL" dirty="0" err="1"/>
              <a:t>be</a:t>
            </a:r>
            <a:r>
              <a:rPr lang="nl-NL" dirty="0"/>
              <a:t> </a:t>
            </a:r>
            <a:r>
              <a:rPr lang="nl-NL" dirty="0" err="1"/>
              <a:t>executed</a:t>
            </a:r>
            <a:r>
              <a:rPr lang="nl-NL" dirty="0"/>
              <a:t> on container</a:t>
            </a:r>
            <a:br>
              <a:rPr lang="nl-NL" dirty="0"/>
            </a:br>
            <a:r>
              <a:rPr lang="nl-NL" dirty="0"/>
              <a:t>- check for </a:t>
            </a:r>
            <a:r>
              <a:rPr lang="nl-NL" dirty="0" err="1"/>
              <a:t>success</a:t>
            </a:r>
            <a:r>
              <a:rPr lang="nl-NL" dirty="0"/>
              <a:t> code </a:t>
            </a:r>
            <a:r>
              <a:rPr lang="nl-NL" dirty="0" err="1"/>
              <a:t>to</a:t>
            </a:r>
            <a:r>
              <a:rPr lang="nl-NL" dirty="0"/>
              <a:t> </a:t>
            </a:r>
            <a:r>
              <a:rPr lang="nl-NL" dirty="0" err="1"/>
              <a:t>be</a:t>
            </a:r>
            <a:r>
              <a:rPr lang="nl-NL" dirty="0"/>
              <a:t> </a:t>
            </a:r>
            <a:r>
              <a:rPr lang="nl-NL" dirty="0" err="1"/>
              <a:t>returned</a:t>
            </a:r>
            <a:r>
              <a:rPr lang="nl-NL" dirty="0"/>
              <a:t> </a:t>
            </a:r>
            <a:r>
              <a:rPr lang="nl-NL" dirty="0" err="1"/>
              <a:t>from</a:t>
            </a:r>
            <a:r>
              <a:rPr lang="nl-NL" dirty="0"/>
              <a:t> </a:t>
            </a:r>
            <a:r>
              <a:rPr lang="nl-NL" dirty="0" err="1"/>
              <a:t>the</a:t>
            </a:r>
            <a:r>
              <a:rPr lang="nl-NL" dirty="0"/>
              <a:t> script</a:t>
            </a:r>
          </a:p>
          <a:p>
            <a:pPr lvl="1"/>
            <a:r>
              <a:rPr lang="nl-NL" dirty="0"/>
              <a:t>HTTP </a:t>
            </a:r>
            <a:r>
              <a:rPr lang="nl-NL" dirty="0" err="1"/>
              <a:t>request</a:t>
            </a:r>
            <a:r>
              <a:rPr lang="nl-NL" dirty="0"/>
              <a:t> </a:t>
            </a:r>
            <a:r>
              <a:rPr lang="nl-NL" dirty="0" err="1"/>
              <a:t>to</a:t>
            </a:r>
            <a:r>
              <a:rPr lang="nl-NL" dirty="0"/>
              <a:t> </a:t>
            </a:r>
            <a:r>
              <a:rPr lang="nl-NL" dirty="0" err="1"/>
              <a:t>be</a:t>
            </a:r>
            <a:r>
              <a:rPr lang="nl-NL" dirty="0"/>
              <a:t> sent </a:t>
            </a:r>
            <a:r>
              <a:rPr lang="nl-NL" dirty="0" err="1"/>
              <a:t>to</a:t>
            </a:r>
            <a:r>
              <a:rPr lang="nl-NL" dirty="0"/>
              <a:t> container </a:t>
            </a:r>
            <a:br>
              <a:rPr lang="nl-NL" dirty="0"/>
            </a:br>
            <a:r>
              <a:rPr lang="nl-NL" dirty="0"/>
              <a:t>– check for 200 &lt;= HTTP status code &lt; 400</a:t>
            </a:r>
          </a:p>
          <a:p>
            <a:pPr lvl="1"/>
            <a:r>
              <a:rPr lang="nl-NL" dirty="0"/>
              <a:t>TCP Request </a:t>
            </a:r>
            <a:r>
              <a:rPr lang="nl-NL" dirty="0" err="1"/>
              <a:t>to</a:t>
            </a:r>
            <a:r>
              <a:rPr lang="nl-NL" dirty="0"/>
              <a:t> socket on container </a:t>
            </a:r>
          </a:p>
          <a:p>
            <a:r>
              <a:rPr lang="nl-NL" dirty="0" err="1"/>
              <a:t>Probe</a:t>
            </a:r>
            <a:r>
              <a:rPr lang="nl-NL" dirty="0"/>
              <a:t> has </a:t>
            </a:r>
            <a:r>
              <a:rPr lang="nl-NL" dirty="0" err="1"/>
              <a:t>properties</a:t>
            </a:r>
            <a:r>
              <a:rPr lang="nl-NL" dirty="0"/>
              <a:t> </a:t>
            </a:r>
            <a:r>
              <a:rPr lang="nl-NL" i="1" dirty="0" err="1"/>
              <a:t>initialDelaySeconds</a:t>
            </a:r>
            <a:r>
              <a:rPr lang="nl-NL" dirty="0"/>
              <a:t> </a:t>
            </a:r>
            <a:r>
              <a:rPr lang="nl-NL" dirty="0" err="1"/>
              <a:t>and</a:t>
            </a:r>
            <a:r>
              <a:rPr lang="nl-NL" dirty="0"/>
              <a:t> </a:t>
            </a:r>
            <a:r>
              <a:rPr lang="nl-NL" i="1" dirty="0" err="1"/>
              <a:t>periodSeconds</a:t>
            </a:r>
            <a:r>
              <a:rPr lang="nl-NL" i="1" dirty="0"/>
              <a:t> </a:t>
            </a:r>
          </a:p>
          <a:p>
            <a:pPr lvl="1"/>
            <a:r>
              <a:rPr lang="nl-NL" dirty="0" err="1"/>
              <a:t>To</a:t>
            </a:r>
            <a:r>
              <a:rPr lang="nl-NL" dirty="0"/>
              <a:t> </a:t>
            </a:r>
            <a:r>
              <a:rPr lang="nl-NL" dirty="0" err="1"/>
              <a:t>cater</a:t>
            </a:r>
            <a:r>
              <a:rPr lang="nl-NL" dirty="0"/>
              <a:t> for container startup time </a:t>
            </a:r>
            <a:r>
              <a:rPr lang="nl-NL" dirty="0" err="1"/>
              <a:t>before</a:t>
            </a:r>
            <a:r>
              <a:rPr lang="nl-NL" dirty="0"/>
              <a:t> </a:t>
            </a:r>
            <a:r>
              <a:rPr lang="nl-NL" dirty="0" err="1"/>
              <a:t>the</a:t>
            </a:r>
            <a:r>
              <a:rPr lang="nl-NL" dirty="0"/>
              <a:t> first </a:t>
            </a:r>
            <a:r>
              <a:rPr lang="nl-NL" dirty="0" err="1"/>
              <a:t>readiness</a:t>
            </a:r>
            <a:r>
              <a:rPr lang="nl-NL" dirty="0"/>
              <a:t> </a:t>
            </a:r>
            <a:br>
              <a:rPr lang="nl-NL" dirty="0"/>
            </a:br>
            <a:r>
              <a:rPr lang="nl-NL" dirty="0"/>
              <a:t>check is </a:t>
            </a:r>
            <a:r>
              <a:rPr lang="nl-NL" dirty="0" err="1"/>
              <a:t>performed</a:t>
            </a:r>
            <a:r>
              <a:rPr lang="nl-NL" dirty="0"/>
              <a:t> </a:t>
            </a:r>
            <a:r>
              <a:rPr lang="nl-NL" dirty="0" err="1"/>
              <a:t>and</a:t>
            </a:r>
            <a:r>
              <a:rPr lang="nl-NL" dirty="0"/>
              <a:t> </a:t>
            </a:r>
            <a:r>
              <a:rPr lang="nl-NL" dirty="0" err="1"/>
              <a:t>to</a:t>
            </a:r>
            <a:r>
              <a:rPr lang="nl-NL" dirty="0"/>
              <a:t> </a:t>
            </a:r>
            <a:r>
              <a:rPr lang="nl-NL" dirty="0" err="1"/>
              <a:t>determine</a:t>
            </a:r>
            <a:r>
              <a:rPr lang="nl-NL" dirty="0"/>
              <a:t> </a:t>
            </a:r>
            <a:r>
              <a:rPr lang="nl-NL" dirty="0" err="1"/>
              <a:t>the</a:t>
            </a:r>
            <a:r>
              <a:rPr lang="nl-NL" dirty="0"/>
              <a:t> ‘</a:t>
            </a:r>
            <a:r>
              <a:rPr lang="nl-NL" dirty="0" err="1"/>
              <a:t>polling</a:t>
            </a:r>
            <a:r>
              <a:rPr lang="nl-NL" dirty="0"/>
              <a:t> interval’</a:t>
            </a:r>
          </a:p>
        </p:txBody>
      </p:sp>
      <p:sp>
        <p:nvSpPr>
          <p:cNvPr id="4" name="Footer Placeholder 3">
            <a:extLst>
              <a:ext uri="{FF2B5EF4-FFF2-40B4-BE49-F238E27FC236}">
                <a16:creationId xmlns:a16="http://schemas.microsoft.com/office/drawing/2014/main" id="{F695B2D3-F15D-4972-B3CA-B7D5CFF0C0D4}"/>
              </a:ext>
            </a:extLst>
          </p:cNvPr>
          <p:cNvSpPr>
            <a:spLocks noGrp="1"/>
          </p:cNvSpPr>
          <p:nvPr>
            <p:ph type="ftr" sz="quarter" idx="11"/>
          </p:nvPr>
        </p:nvSpPr>
        <p:spPr/>
        <p:txBody>
          <a:bodyPr/>
          <a:lstStyle/>
          <a:p>
            <a:r>
              <a:rPr lang="sv-SE"/>
              <a:t>AMIS SIG Introduction Docker &amp; Kubernetes</a:t>
            </a:r>
            <a:endParaRPr lang="nl-NL"/>
          </a:p>
        </p:txBody>
      </p:sp>
      <p:pic>
        <p:nvPicPr>
          <p:cNvPr id="5" name="Picture 25" descr="Image result for docker container icon">
            <a:extLst>
              <a:ext uri="{FF2B5EF4-FFF2-40B4-BE49-F238E27FC236}">
                <a16:creationId xmlns:a16="http://schemas.microsoft.com/office/drawing/2014/main" id="{B197AB9B-6555-4AEC-B878-852E310D5493}"/>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591152" y="1358139"/>
            <a:ext cx="521582" cy="250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5" descr="Image result for docker container icon">
            <a:extLst>
              <a:ext uri="{FF2B5EF4-FFF2-40B4-BE49-F238E27FC236}">
                <a16:creationId xmlns:a16="http://schemas.microsoft.com/office/drawing/2014/main" id="{C5CA3B89-9141-4761-8F2D-688123A2AF3F}"/>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464277" y="1213178"/>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a:extLst>
              <a:ext uri="{FF2B5EF4-FFF2-40B4-BE49-F238E27FC236}">
                <a16:creationId xmlns:a16="http://schemas.microsoft.com/office/drawing/2014/main" id="{C1BBE763-BCE2-4B34-B119-54080DC30B3E}"/>
              </a:ext>
            </a:extLst>
          </p:cNvPr>
          <p:cNvSpPr/>
          <p:nvPr/>
        </p:nvSpPr>
        <p:spPr>
          <a:xfrm>
            <a:off x="6443562" y="854251"/>
            <a:ext cx="2094222"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Speech Bubble: Rectangle 11">
            <a:extLst>
              <a:ext uri="{FF2B5EF4-FFF2-40B4-BE49-F238E27FC236}">
                <a16:creationId xmlns:a16="http://schemas.microsoft.com/office/drawing/2014/main" id="{A1FAF595-57A0-4DCC-BF79-D61056501D73}"/>
              </a:ext>
            </a:extLst>
          </p:cNvPr>
          <p:cNvSpPr/>
          <p:nvPr/>
        </p:nvSpPr>
        <p:spPr>
          <a:xfrm>
            <a:off x="5845125" y="1796779"/>
            <a:ext cx="897479" cy="330724"/>
          </a:xfrm>
          <a:prstGeom prst="wedgeRectCallout">
            <a:avLst>
              <a:gd name="adj1" fmla="val 58272"/>
              <a:gd name="adj2" fmla="val -1359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sp>
        <p:nvSpPr>
          <p:cNvPr id="13" name="Speech Bubble: Rectangle 12">
            <a:extLst>
              <a:ext uri="{FF2B5EF4-FFF2-40B4-BE49-F238E27FC236}">
                <a16:creationId xmlns:a16="http://schemas.microsoft.com/office/drawing/2014/main" id="{B9B04D8B-CF04-4EE9-BBFF-B95B9268811F}"/>
              </a:ext>
            </a:extLst>
          </p:cNvPr>
          <p:cNvSpPr/>
          <p:nvPr/>
        </p:nvSpPr>
        <p:spPr>
          <a:xfrm>
            <a:off x="6914271" y="1874479"/>
            <a:ext cx="553306" cy="330724"/>
          </a:xfrm>
          <a:prstGeom prst="wedgeRectCallout">
            <a:avLst>
              <a:gd name="adj1" fmla="val 29056"/>
              <a:gd name="adj2" fmla="val -10120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14" name="Cube 13">
            <a:extLst>
              <a:ext uri="{FF2B5EF4-FFF2-40B4-BE49-F238E27FC236}">
                <a16:creationId xmlns:a16="http://schemas.microsoft.com/office/drawing/2014/main" id="{9B69FAE9-DD18-4323-935F-EB0146C3EB28}"/>
              </a:ext>
            </a:extLst>
          </p:cNvPr>
          <p:cNvSpPr/>
          <p:nvPr/>
        </p:nvSpPr>
        <p:spPr>
          <a:xfrm>
            <a:off x="7679656" y="379924"/>
            <a:ext cx="1266092" cy="3319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Speech Bubble: Rectangle 14">
            <a:extLst>
              <a:ext uri="{FF2B5EF4-FFF2-40B4-BE49-F238E27FC236}">
                <a16:creationId xmlns:a16="http://schemas.microsoft.com/office/drawing/2014/main" id="{E0EC9350-591E-4D4F-AAC5-808C6565DF77}"/>
              </a:ext>
            </a:extLst>
          </p:cNvPr>
          <p:cNvSpPr/>
          <p:nvPr/>
        </p:nvSpPr>
        <p:spPr>
          <a:xfrm>
            <a:off x="7636064" y="31500"/>
            <a:ext cx="802672" cy="205997"/>
          </a:xfrm>
          <a:prstGeom prst="wedgeRectCallout">
            <a:avLst>
              <a:gd name="adj1" fmla="val 29808"/>
              <a:gd name="adj2" fmla="val 1215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kubelet</a:t>
            </a:r>
            <a:endParaRPr lang="en-NL" dirty="0"/>
          </a:p>
        </p:txBody>
      </p:sp>
      <p:sp>
        <p:nvSpPr>
          <p:cNvPr id="16" name="Cylinder 15">
            <a:extLst>
              <a:ext uri="{FF2B5EF4-FFF2-40B4-BE49-F238E27FC236}">
                <a16:creationId xmlns:a16="http://schemas.microsoft.com/office/drawing/2014/main" id="{40CC837C-05E7-4135-A3F5-5D1CE446AC01}"/>
              </a:ext>
            </a:extLst>
          </p:cNvPr>
          <p:cNvSpPr/>
          <p:nvPr/>
        </p:nvSpPr>
        <p:spPr>
          <a:xfrm>
            <a:off x="6728530" y="1153553"/>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Cylinder 16">
            <a:extLst>
              <a:ext uri="{FF2B5EF4-FFF2-40B4-BE49-F238E27FC236}">
                <a16:creationId xmlns:a16="http://schemas.microsoft.com/office/drawing/2014/main" id="{2D315C62-E94D-4766-B4D7-3192EC83DD79}"/>
              </a:ext>
            </a:extLst>
          </p:cNvPr>
          <p:cNvSpPr/>
          <p:nvPr/>
        </p:nvSpPr>
        <p:spPr>
          <a:xfrm>
            <a:off x="6953688" y="1152609"/>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Speech Bubble: Rectangle 17">
            <a:extLst>
              <a:ext uri="{FF2B5EF4-FFF2-40B4-BE49-F238E27FC236}">
                <a16:creationId xmlns:a16="http://schemas.microsoft.com/office/drawing/2014/main" id="{B6E13EAD-7F0D-4C3C-B41D-44F4E431A9F0}"/>
              </a:ext>
            </a:extLst>
          </p:cNvPr>
          <p:cNvSpPr/>
          <p:nvPr/>
        </p:nvSpPr>
        <p:spPr>
          <a:xfrm>
            <a:off x="6216559" y="165671"/>
            <a:ext cx="897479" cy="382915"/>
          </a:xfrm>
          <a:prstGeom prst="wedgeRectCallout">
            <a:avLst>
              <a:gd name="adj1" fmla="val 39462"/>
              <a:gd name="adj2" fmla="val 2130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Liveness</a:t>
            </a:r>
            <a:r>
              <a:rPr lang="nl-NL" dirty="0"/>
              <a:t> </a:t>
            </a:r>
            <a:r>
              <a:rPr lang="nl-NL" dirty="0" err="1"/>
              <a:t>probe</a:t>
            </a:r>
            <a:endParaRPr lang="en-NL" dirty="0"/>
          </a:p>
        </p:txBody>
      </p:sp>
      <p:sp>
        <p:nvSpPr>
          <p:cNvPr id="19" name="Speech Bubble: Rectangle 18">
            <a:extLst>
              <a:ext uri="{FF2B5EF4-FFF2-40B4-BE49-F238E27FC236}">
                <a16:creationId xmlns:a16="http://schemas.microsoft.com/office/drawing/2014/main" id="{C76698B4-9BE7-499D-9BAC-63E9C791A2C3}"/>
              </a:ext>
            </a:extLst>
          </p:cNvPr>
          <p:cNvSpPr/>
          <p:nvPr/>
        </p:nvSpPr>
        <p:spPr>
          <a:xfrm>
            <a:off x="5249780" y="769694"/>
            <a:ext cx="1088199" cy="382915"/>
          </a:xfrm>
          <a:prstGeom prst="wedgeRectCallout">
            <a:avLst>
              <a:gd name="adj1" fmla="val 86647"/>
              <a:gd name="adj2" fmla="val 6062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Readiness </a:t>
            </a:r>
            <a:r>
              <a:rPr lang="nl-NL" dirty="0" err="1"/>
              <a:t>probe</a:t>
            </a:r>
            <a:endParaRPr lang="en-NL" dirty="0"/>
          </a:p>
        </p:txBody>
      </p:sp>
      <p:cxnSp>
        <p:nvCxnSpPr>
          <p:cNvPr id="21" name="Straight Arrow Connector 20">
            <a:extLst>
              <a:ext uri="{FF2B5EF4-FFF2-40B4-BE49-F238E27FC236}">
                <a16:creationId xmlns:a16="http://schemas.microsoft.com/office/drawing/2014/main" id="{C0EBDDAC-60EA-46BF-B519-437EEA56EEBB}"/>
              </a:ext>
            </a:extLst>
          </p:cNvPr>
          <p:cNvCxnSpPr>
            <a:endCxn id="16" idx="1"/>
          </p:cNvCxnSpPr>
          <p:nvPr/>
        </p:nvCxnSpPr>
        <p:spPr>
          <a:xfrm flipH="1">
            <a:off x="6788318" y="711825"/>
            <a:ext cx="1124759" cy="44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34070E-4049-41F6-8407-6B72B01A9B06}"/>
              </a:ext>
            </a:extLst>
          </p:cNvPr>
          <p:cNvCxnSpPr/>
          <p:nvPr/>
        </p:nvCxnSpPr>
        <p:spPr>
          <a:xfrm flipH="1">
            <a:off x="7073263" y="711825"/>
            <a:ext cx="1039471" cy="453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Stopwatch">
            <a:extLst>
              <a:ext uri="{FF2B5EF4-FFF2-40B4-BE49-F238E27FC236}">
                <a16:creationId xmlns:a16="http://schemas.microsoft.com/office/drawing/2014/main" id="{9000179B-4789-4C3F-9EA9-392F0B88A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7747" y="519026"/>
            <a:ext cx="334987" cy="334987"/>
          </a:xfrm>
          <a:prstGeom prst="rect">
            <a:avLst/>
          </a:prstGeom>
        </p:spPr>
      </p:pic>
      <p:pic>
        <p:nvPicPr>
          <p:cNvPr id="26" name="Picture 25">
            <a:extLst>
              <a:ext uri="{FF2B5EF4-FFF2-40B4-BE49-F238E27FC236}">
                <a16:creationId xmlns:a16="http://schemas.microsoft.com/office/drawing/2014/main" id="{A14033C2-FB4A-4421-8350-A6428FD30D89}"/>
              </a:ext>
            </a:extLst>
          </p:cNvPr>
          <p:cNvPicPr>
            <a:picLocks noChangeAspect="1"/>
          </p:cNvPicPr>
          <p:nvPr/>
        </p:nvPicPr>
        <p:blipFill>
          <a:blip r:embed="rId5"/>
          <a:stretch>
            <a:fillRect/>
          </a:stretch>
        </p:blipFill>
        <p:spPr>
          <a:xfrm>
            <a:off x="6546404" y="2332903"/>
            <a:ext cx="2245904" cy="2566748"/>
          </a:xfrm>
          <a:prstGeom prst="rect">
            <a:avLst/>
          </a:prstGeom>
          <a:ln>
            <a:noFill/>
          </a:ln>
          <a:effectLst>
            <a:outerShdw blurRad="292100" dist="139700" dir="2700000" algn="tl" rotWithShape="0">
              <a:srgbClr val="333333">
                <a:alpha val="65000"/>
              </a:srgbClr>
            </a:outerShdw>
          </a:effectLst>
        </p:spPr>
      </p:pic>
      <p:pic>
        <p:nvPicPr>
          <p:cNvPr id="27" name="Picture 11">
            <a:extLst>
              <a:ext uri="{FF2B5EF4-FFF2-40B4-BE49-F238E27FC236}">
                <a16:creationId xmlns:a16="http://schemas.microsoft.com/office/drawing/2014/main" id="{9CAA3854-DE82-48B3-9EB6-101271162705}"/>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546482" y="493872"/>
            <a:ext cx="334987" cy="21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794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EE49-E54D-4FD7-8040-E3374F2407AC}"/>
              </a:ext>
            </a:extLst>
          </p:cNvPr>
          <p:cNvSpPr>
            <a:spLocks noGrp="1"/>
          </p:cNvSpPr>
          <p:nvPr>
            <p:ph type="title"/>
          </p:nvPr>
        </p:nvSpPr>
        <p:spPr/>
        <p:txBody>
          <a:bodyPr/>
          <a:lstStyle/>
          <a:p>
            <a:r>
              <a:rPr lang="nl-NL" dirty="0"/>
              <a:t>Rolling Upgrade of Applications</a:t>
            </a:r>
            <a:endParaRPr lang="en-NL" dirty="0"/>
          </a:p>
        </p:txBody>
      </p:sp>
      <p:sp>
        <p:nvSpPr>
          <p:cNvPr id="3" name="Content Placeholder 2">
            <a:extLst>
              <a:ext uri="{FF2B5EF4-FFF2-40B4-BE49-F238E27FC236}">
                <a16:creationId xmlns:a16="http://schemas.microsoft.com/office/drawing/2014/main" id="{9C47B20C-852D-4270-921D-8B352948AD70}"/>
              </a:ext>
            </a:extLst>
          </p:cNvPr>
          <p:cNvSpPr>
            <a:spLocks noGrp="1"/>
          </p:cNvSpPr>
          <p:nvPr>
            <p:ph idx="1"/>
          </p:nvPr>
        </p:nvSpPr>
        <p:spPr>
          <a:xfrm>
            <a:off x="720003" y="1713538"/>
            <a:ext cx="6925788" cy="3002461"/>
          </a:xfrm>
        </p:spPr>
        <p:txBody>
          <a:bodyPr/>
          <a:lstStyle/>
          <a:p>
            <a:r>
              <a:rPr lang="nl-NL" dirty="0"/>
              <a:t>Upgrade Application </a:t>
            </a:r>
            <a:r>
              <a:rPr lang="nl-NL" dirty="0" err="1"/>
              <a:t>to</a:t>
            </a:r>
            <a:r>
              <a:rPr lang="nl-NL" dirty="0"/>
              <a:t> new </a:t>
            </a:r>
            <a:r>
              <a:rPr lang="nl-NL" dirty="0" err="1"/>
              <a:t>version</a:t>
            </a:r>
            <a:r>
              <a:rPr lang="nl-NL" dirty="0"/>
              <a:t> of </a:t>
            </a:r>
            <a:r>
              <a:rPr lang="nl-NL" dirty="0" err="1"/>
              <a:t>an</a:t>
            </a:r>
            <a:r>
              <a:rPr lang="nl-NL" dirty="0"/>
              <a:t> Image – </a:t>
            </a:r>
            <a:r>
              <a:rPr lang="nl-NL" dirty="0" err="1"/>
              <a:t>while</a:t>
            </a:r>
            <a:r>
              <a:rPr lang="nl-NL" dirty="0"/>
              <a:t> </a:t>
            </a:r>
            <a:r>
              <a:rPr lang="nl-NL" dirty="0" err="1"/>
              <a:t>staying</a:t>
            </a:r>
            <a:r>
              <a:rPr lang="nl-NL" dirty="0"/>
              <a:t> </a:t>
            </a:r>
            <a:r>
              <a:rPr lang="nl-NL" dirty="0" err="1"/>
              <a:t>available</a:t>
            </a:r>
            <a:endParaRPr lang="nl-NL" dirty="0"/>
          </a:p>
          <a:p>
            <a:r>
              <a:rPr lang="nl-NL" dirty="0"/>
              <a:t>The steps:</a:t>
            </a:r>
          </a:p>
          <a:p>
            <a:pPr lvl="1"/>
            <a:r>
              <a:rPr lang="nl-NL" dirty="0"/>
              <a:t>Application must run multiple </a:t>
            </a:r>
            <a:r>
              <a:rPr lang="nl-NL" dirty="0" err="1"/>
              <a:t>Pods</a:t>
            </a:r>
            <a:r>
              <a:rPr lang="nl-NL" dirty="0"/>
              <a:t> </a:t>
            </a:r>
          </a:p>
          <a:p>
            <a:pPr lvl="1"/>
            <a:r>
              <a:rPr lang="nl-NL" dirty="0"/>
              <a:t>Upgrade is </a:t>
            </a:r>
            <a:r>
              <a:rPr lang="nl-NL" dirty="0" err="1"/>
              <a:t>done</a:t>
            </a:r>
            <a:r>
              <a:rPr lang="nl-NL" dirty="0"/>
              <a:t> </a:t>
            </a:r>
            <a:r>
              <a:rPr lang="nl-NL" dirty="0" err="1"/>
              <a:t>one</a:t>
            </a:r>
            <a:r>
              <a:rPr lang="nl-NL" dirty="0"/>
              <a:t> </a:t>
            </a:r>
            <a:r>
              <a:rPr lang="nl-NL" dirty="0" err="1"/>
              <a:t>Pod</a:t>
            </a:r>
            <a:r>
              <a:rPr lang="nl-NL" dirty="0"/>
              <a:t> at a time:</a:t>
            </a:r>
          </a:p>
          <a:p>
            <a:pPr lvl="2"/>
            <a:r>
              <a:rPr lang="nl-NL" dirty="0"/>
              <a:t>New </a:t>
            </a:r>
            <a:r>
              <a:rPr lang="nl-NL" dirty="0" err="1"/>
              <a:t>Pod</a:t>
            </a:r>
            <a:r>
              <a:rPr lang="nl-NL" dirty="0"/>
              <a:t> is </a:t>
            </a:r>
            <a:r>
              <a:rPr lang="nl-NL" dirty="0" err="1"/>
              <a:t>added</a:t>
            </a:r>
            <a:r>
              <a:rPr lang="nl-NL" dirty="0"/>
              <a:t> </a:t>
            </a:r>
            <a:r>
              <a:rPr lang="nl-NL" dirty="0" err="1"/>
              <a:t>with</a:t>
            </a:r>
            <a:r>
              <a:rPr lang="nl-NL" dirty="0"/>
              <a:t> </a:t>
            </a:r>
            <a:r>
              <a:rPr lang="nl-NL" dirty="0" err="1"/>
              <a:t>the</a:t>
            </a:r>
            <a:r>
              <a:rPr lang="nl-NL" dirty="0"/>
              <a:t> new </a:t>
            </a:r>
            <a:r>
              <a:rPr lang="nl-NL" dirty="0" err="1"/>
              <a:t>version</a:t>
            </a:r>
            <a:endParaRPr lang="nl-NL" dirty="0"/>
          </a:p>
          <a:p>
            <a:pPr lvl="2"/>
            <a:r>
              <a:rPr lang="nl-NL" dirty="0" err="1"/>
              <a:t>When</a:t>
            </a:r>
            <a:r>
              <a:rPr lang="nl-NL" dirty="0"/>
              <a:t> </a:t>
            </a:r>
            <a:r>
              <a:rPr lang="nl-NL" dirty="0" err="1"/>
              <a:t>the</a:t>
            </a:r>
            <a:r>
              <a:rPr lang="nl-NL" dirty="0"/>
              <a:t> new </a:t>
            </a:r>
            <a:r>
              <a:rPr lang="nl-NL" dirty="0" err="1"/>
              <a:t>Pod</a:t>
            </a:r>
            <a:r>
              <a:rPr lang="nl-NL" dirty="0"/>
              <a:t> is </a:t>
            </a:r>
            <a:r>
              <a:rPr lang="nl-NL" dirty="0" err="1"/>
              <a:t>Alive</a:t>
            </a:r>
            <a:r>
              <a:rPr lang="nl-NL" dirty="0"/>
              <a:t> </a:t>
            </a:r>
            <a:r>
              <a:rPr lang="nl-NL" dirty="0" err="1"/>
              <a:t>and</a:t>
            </a:r>
            <a:r>
              <a:rPr lang="nl-NL" dirty="0"/>
              <a:t> Ready, </a:t>
            </a:r>
            <a:r>
              <a:rPr lang="nl-NL" dirty="0" err="1"/>
              <a:t>one</a:t>
            </a:r>
            <a:r>
              <a:rPr lang="nl-NL" dirty="0"/>
              <a:t> </a:t>
            </a:r>
            <a:r>
              <a:rPr lang="nl-NL" dirty="0" err="1"/>
              <a:t>old</a:t>
            </a:r>
            <a:r>
              <a:rPr lang="nl-NL" dirty="0"/>
              <a:t> </a:t>
            </a:r>
            <a:r>
              <a:rPr lang="nl-NL" dirty="0" err="1"/>
              <a:t>Pod</a:t>
            </a:r>
            <a:r>
              <a:rPr lang="nl-NL" dirty="0"/>
              <a:t> is </a:t>
            </a:r>
            <a:r>
              <a:rPr lang="nl-NL" dirty="0" err="1"/>
              <a:t>removed</a:t>
            </a:r>
            <a:endParaRPr lang="nl-NL" dirty="0"/>
          </a:p>
          <a:p>
            <a:pPr lvl="3"/>
            <a:r>
              <a:rPr lang="nl-NL" dirty="0" err="1"/>
              <a:t>If</a:t>
            </a:r>
            <a:r>
              <a:rPr lang="nl-NL" dirty="0"/>
              <a:t> </a:t>
            </a:r>
            <a:r>
              <a:rPr lang="nl-NL" dirty="0" err="1"/>
              <a:t>the</a:t>
            </a:r>
            <a:r>
              <a:rPr lang="nl-NL" dirty="0"/>
              <a:t> new </a:t>
            </a:r>
            <a:r>
              <a:rPr lang="nl-NL" dirty="0" err="1"/>
              <a:t>Pod</a:t>
            </a:r>
            <a:r>
              <a:rPr lang="nl-NL" dirty="0"/>
              <a:t> does </a:t>
            </a:r>
            <a:r>
              <a:rPr lang="nl-NL" dirty="0" err="1"/>
              <a:t>not</a:t>
            </a:r>
            <a:r>
              <a:rPr lang="nl-NL" dirty="0"/>
              <a:t> start </a:t>
            </a:r>
            <a:r>
              <a:rPr lang="nl-NL" dirty="0" err="1"/>
              <a:t>successfully</a:t>
            </a:r>
            <a:r>
              <a:rPr lang="nl-NL" dirty="0"/>
              <a:t>, </a:t>
            </a:r>
            <a:r>
              <a:rPr lang="nl-NL" dirty="0" err="1"/>
              <a:t>then</a:t>
            </a:r>
            <a:r>
              <a:rPr lang="nl-NL" dirty="0"/>
              <a:t> </a:t>
            </a:r>
            <a:r>
              <a:rPr lang="nl-NL" dirty="0" err="1"/>
              <a:t>the</a:t>
            </a:r>
            <a:r>
              <a:rPr lang="nl-NL" dirty="0"/>
              <a:t> upgrade is </a:t>
            </a:r>
            <a:r>
              <a:rPr lang="nl-NL" dirty="0" err="1"/>
              <a:t>stopped</a:t>
            </a:r>
            <a:endParaRPr lang="nl-NL" dirty="0"/>
          </a:p>
          <a:p>
            <a:pPr lvl="2"/>
            <a:r>
              <a:rPr lang="nl-NL" dirty="0" err="1"/>
              <a:t>Then</a:t>
            </a:r>
            <a:r>
              <a:rPr lang="nl-NL" dirty="0"/>
              <a:t> </a:t>
            </a:r>
            <a:r>
              <a:rPr lang="nl-NL" dirty="0" err="1"/>
              <a:t>the</a:t>
            </a:r>
            <a:r>
              <a:rPr lang="nl-NL" dirty="0"/>
              <a:t> next new </a:t>
            </a:r>
            <a:r>
              <a:rPr lang="nl-NL" dirty="0" err="1"/>
              <a:t>Pod</a:t>
            </a:r>
            <a:r>
              <a:rPr lang="nl-NL" dirty="0"/>
              <a:t> is </a:t>
            </a:r>
            <a:r>
              <a:rPr lang="nl-NL" dirty="0" err="1"/>
              <a:t>created</a:t>
            </a:r>
            <a:endParaRPr lang="nl-NL" dirty="0"/>
          </a:p>
          <a:p>
            <a:pPr lvl="2"/>
            <a:r>
              <a:rPr lang="nl-NL" dirty="0"/>
              <a:t>Etc.</a:t>
            </a:r>
          </a:p>
          <a:p>
            <a:r>
              <a:rPr lang="en-US" i="1" dirty="0"/>
              <a:t>If a Deployment is exposed publicly, the Service will load-balance the traffic only to available Pods during the update.</a:t>
            </a:r>
            <a:endParaRPr lang="en-NL" dirty="0"/>
          </a:p>
        </p:txBody>
      </p:sp>
      <p:sp>
        <p:nvSpPr>
          <p:cNvPr id="4" name="Footer Placeholder 3">
            <a:extLst>
              <a:ext uri="{FF2B5EF4-FFF2-40B4-BE49-F238E27FC236}">
                <a16:creationId xmlns:a16="http://schemas.microsoft.com/office/drawing/2014/main" id="{889A25EA-086C-45B3-B57C-8EAEFBD42C0F}"/>
              </a:ext>
            </a:extLst>
          </p:cNvPr>
          <p:cNvSpPr>
            <a:spLocks noGrp="1"/>
          </p:cNvSpPr>
          <p:nvPr>
            <p:ph type="ftr" sz="quarter" idx="11"/>
          </p:nvPr>
        </p:nvSpPr>
        <p:spPr/>
        <p:txBody>
          <a:bodyPr/>
          <a:lstStyle/>
          <a:p>
            <a:r>
              <a:rPr lang="sv-SE"/>
              <a:t>AMIS SIG Introduction Docker &amp; Kubernetes</a:t>
            </a:r>
            <a:endParaRPr lang="nl-NL"/>
          </a:p>
        </p:txBody>
      </p:sp>
      <p:sp>
        <p:nvSpPr>
          <p:cNvPr id="5" name="Rectangle 4">
            <a:extLst>
              <a:ext uri="{FF2B5EF4-FFF2-40B4-BE49-F238E27FC236}">
                <a16:creationId xmlns:a16="http://schemas.microsoft.com/office/drawing/2014/main" id="{740B7300-0F60-45A0-96DC-E899B5393338}"/>
              </a:ext>
            </a:extLst>
          </p:cNvPr>
          <p:cNvSpPr/>
          <p:nvPr/>
        </p:nvSpPr>
        <p:spPr>
          <a:xfrm>
            <a:off x="719999" y="1052650"/>
            <a:ext cx="7974296"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spTree>
    <p:extLst>
      <p:ext uri="{BB962C8B-B14F-4D97-AF65-F5344CB8AC3E}">
        <p14:creationId xmlns:p14="http://schemas.microsoft.com/office/powerpoint/2010/main" val="276650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Rolling Upgrade </a:t>
            </a:r>
            <a:r>
              <a:rPr lang="nl-NL" dirty="0" err="1"/>
              <a:t>and</a:t>
            </a:r>
            <a:r>
              <a:rPr lang="nl-NL" dirty="0"/>
              <a:t> </a:t>
            </a:r>
            <a:r>
              <a:rPr lang="nl-NL" dirty="0" err="1"/>
              <a:t>use</a:t>
            </a:r>
            <a:r>
              <a:rPr lang="nl-NL" dirty="0"/>
              <a:t> of Health </a:t>
            </a:r>
            <a:r>
              <a:rPr lang="nl-NL" dirty="0" err="1"/>
              <a:t>Probes</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429918"/>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201915"/>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780441" y="3510452"/>
            <a:ext cx="1288067" cy="76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84464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781110" y="2332473"/>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a:endCxn id="110" idx="1"/>
          </p:cNvCxnSpPr>
          <p:nvPr/>
        </p:nvCxnSpPr>
        <p:spPr>
          <a:xfrm flipV="1">
            <a:off x="5135658" y="2934350"/>
            <a:ext cx="25032" cy="600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1740555" y="2205896"/>
            <a:ext cx="841159" cy="794749"/>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a:cxnSpLocks/>
            <a:stCxn id="19" idx="3"/>
            <a:endCxn id="41" idx="2"/>
          </p:cNvCxnSpPr>
          <p:nvPr/>
        </p:nvCxnSpPr>
        <p:spPr>
          <a:xfrm flipV="1">
            <a:off x="2331791" y="2829191"/>
            <a:ext cx="2449319" cy="823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a:stCxn id="19" idx="2"/>
          </p:cNvCxnSpPr>
          <p:nvPr/>
        </p:nvCxnSpPr>
        <p:spPr>
          <a:xfrm>
            <a:off x="2119240" y="2920628"/>
            <a:ext cx="1061227" cy="35162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stCxn id="19" idx="2"/>
            <a:endCxn id="33" idx="0"/>
          </p:cNvCxnSpPr>
          <p:nvPr/>
        </p:nvCxnSpPr>
        <p:spPr>
          <a:xfrm flipH="1">
            <a:off x="1941965" y="2920628"/>
            <a:ext cx="177275" cy="19877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95040" y="3630828"/>
            <a:ext cx="2991906" cy="235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41407"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1144390" y="3119405"/>
            <a:ext cx="1375699"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71295"/>
            <a:ext cx="4625724"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sp>
        <p:nvSpPr>
          <p:cNvPr id="88" name="Cylinder 87">
            <a:extLst>
              <a:ext uri="{FF2B5EF4-FFF2-40B4-BE49-F238E27FC236}">
                <a16:creationId xmlns:a16="http://schemas.microsoft.com/office/drawing/2014/main" id="{40316299-842C-481A-99BD-DE08CA2380C2}"/>
              </a:ext>
            </a:extLst>
          </p:cNvPr>
          <p:cNvSpPr/>
          <p:nvPr/>
        </p:nvSpPr>
        <p:spPr>
          <a:xfrm>
            <a:off x="1714740" y="334147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2" name="Speech Bubble: Rectangle 91">
            <a:extLst>
              <a:ext uri="{FF2B5EF4-FFF2-40B4-BE49-F238E27FC236}">
                <a16:creationId xmlns:a16="http://schemas.microsoft.com/office/drawing/2014/main" id="{653C2BA0-F3A3-4C95-B34E-3A47D3476148}"/>
              </a:ext>
            </a:extLst>
          </p:cNvPr>
          <p:cNvSpPr/>
          <p:nvPr/>
        </p:nvSpPr>
        <p:spPr>
          <a:xfrm>
            <a:off x="582354" y="1732302"/>
            <a:ext cx="1182594" cy="309165"/>
          </a:xfrm>
          <a:prstGeom prst="wedgeRectCallout">
            <a:avLst>
              <a:gd name="adj1" fmla="val 69398"/>
              <a:gd name="adj2" fmla="val 1470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Deployment</a:t>
            </a:r>
            <a:endParaRPr lang="en-NL" dirty="0"/>
          </a:p>
        </p:txBody>
      </p:sp>
      <p:sp>
        <p:nvSpPr>
          <p:cNvPr id="94" name="Cylinder 93">
            <a:extLst>
              <a:ext uri="{FF2B5EF4-FFF2-40B4-BE49-F238E27FC236}">
                <a16:creationId xmlns:a16="http://schemas.microsoft.com/office/drawing/2014/main" id="{48807CBB-9510-4232-BE2E-BAD47C0071CE}"/>
              </a:ext>
            </a:extLst>
          </p:cNvPr>
          <p:cNvSpPr/>
          <p:nvPr/>
        </p:nvSpPr>
        <p:spPr>
          <a:xfrm>
            <a:off x="1503330" y="333004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5" name="Cylinder 94">
            <a:extLst>
              <a:ext uri="{FF2B5EF4-FFF2-40B4-BE49-F238E27FC236}">
                <a16:creationId xmlns:a16="http://schemas.microsoft.com/office/drawing/2014/main" id="{76D2ECE5-A7AF-4A38-8CB7-B8B09248E79E}"/>
              </a:ext>
            </a:extLst>
          </p:cNvPr>
          <p:cNvSpPr/>
          <p:nvPr/>
        </p:nvSpPr>
        <p:spPr>
          <a:xfrm>
            <a:off x="3358086" y="3367079"/>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Cylinder 95">
            <a:extLst>
              <a:ext uri="{FF2B5EF4-FFF2-40B4-BE49-F238E27FC236}">
                <a16:creationId xmlns:a16="http://schemas.microsoft.com/office/drawing/2014/main" id="{4182581A-E8B4-4098-B7D7-880072AE6142}"/>
              </a:ext>
            </a:extLst>
          </p:cNvPr>
          <p:cNvSpPr/>
          <p:nvPr/>
        </p:nvSpPr>
        <p:spPr>
          <a:xfrm>
            <a:off x="3146676" y="3355647"/>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7" name="Cylinder 96">
            <a:extLst>
              <a:ext uri="{FF2B5EF4-FFF2-40B4-BE49-F238E27FC236}">
                <a16:creationId xmlns:a16="http://schemas.microsoft.com/office/drawing/2014/main" id="{09A7FF09-8790-4838-A82A-1E16E3F7A2E0}"/>
              </a:ext>
            </a:extLst>
          </p:cNvPr>
          <p:cNvSpPr/>
          <p:nvPr/>
        </p:nvSpPr>
        <p:spPr>
          <a:xfrm>
            <a:off x="5392226" y="2550250"/>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8" name="Cylinder 97">
            <a:extLst>
              <a:ext uri="{FF2B5EF4-FFF2-40B4-BE49-F238E27FC236}">
                <a16:creationId xmlns:a16="http://schemas.microsoft.com/office/drawing/2014/main" id="{D1DFC4E5-6589-4F14-82AD-8B7102EC6A47}"/>
              </a:ext>
            </a:extLst>
          </p:cNvPr>
          <p:cNvSpPr/>
          <p:nvPr/>
        </p:nvSpPr>
        <p:spPr>
          <a:xfrm>
            <a:off x="5180816" y="2538818"/>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9" name="Cube 98">
            <a:extLst>
              <a:ext uri="{FF2B5EF4-FFF2-40B4-BE49-F238E27FC236}">
                <a16:creationId xmlns:a16="http://schemas.microsoft.com/office/drawing/2014/main" id="{B21FB821-11D4-4C05-9C01-DCCE065F0078}"/>
              </a:ext>
            </a:extLst>
          </p:cNvPr>
          <p:cNvSpPr/>
          <p:nvPr/>
        </p:nvSpPr>
        <p:spPr>
          <a:xfrm>
            <a:off x="7604053" y="2462883"/>
            <a:ext cx="1266092" cy="3319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0" name="Speech Bubble: Rectangle 99">
            <a:extLst>
              <a:ext uri="{FF2B5EF4-FFF2-40B4-BE49-F238E27FC236}">
                <a16:creationId xmlns:a16="http://schemas.microsoft.com/office/drawing/2014/main" id="{1F3A1DB4-3715-4F0B-8D72-432946406335}"/>
              </a:ext>
            </a:extLst>
          </p:cNvPr>
          <p:cNvSpPr/>
          <p:nvPr/>
        </p:nvSpPr>
        <p:spPr>
          <a:xfrm>
            <a:off x="7560461" y="2114459"/>
            <a:ext cx="802672" cy="205997"/>
          </a:xfrm>
          <a:prstGeom prst="wedgeRectCallout">
            <a:avLst>
              <a:gd name="adj1" fmla="val 29808"/>
              <a:gd name="adj2" fmla="val 1215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kubelet</a:t>
            </a:r>
            <a:endParaRPr lang="en-NL" dirty="0"/>
          </a:p>
        </p:txBody>
      </p:sp>
      <p:pic>
        <p:nvPicPr>
          <p:cNvPr id="101" name="Graphic 100" descr="Stopwatch">
            <a:extLst>
              <a:ext uri="{FF2B5EF4-FFF2-40B4-BE49-F238E27FC236}">
                <a16:creationId xmlns:a16="http://schemas.microsoft.com/office/drawing/2014/main" id="{CC09FCDF-A9ED-4B4B-B083-FF87BB829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2144" y="2601985"/>
            <a:ext cx="334987" cy="334987"/>
          </a:xfrm>
          <a:prstGeom prst="rect">
            <a:avLst/>
          </a:prstGeom>
        </p:spPr>
      </p:pic>
      <p:pic>
        <p:nvPicPr>
          <p:cNvPr id="102" name="Picture 11">
            <a:extLst>
              <a:ext uri="{FF2B5EF4-FFF2-40B4-BE49-F238E27FC236}">
                <a16:creationId xmlns:a16="http://schemas.microsoft.com/office/drawing/2014/main" id="{D899D953-895C-42FF-A972-187A89C49F9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470879" y="2576831"/>
            <a:ext cx="334987" cy="21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Cloud 102">
            <a:extLst>
              <a:ext uri="{FF2B5EF4-FFF2-40B4-BE49-F238E27FC236}">
                <a16:creationId xmlns:a16="http://schemas.microsoft.com/office/drawing/2014/main" id="{905726B8-DFA8-487A-A7F4-3495AC0C6362}"/>
              </a:ext>
            </a:extLst>
          </p:cNvPr>
          <p:cNvSpPr/>
          <p:nvPr/>
        </p:nvSpPr>
        <p:spPr>
          <a:xfrm>
            <a:off x="6492607" y="150567"/>
            <a:ext cx="2423617"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104" name="Picture 3">
            <a:extLst>
              <a:ext uri="{FF2B5EF4-FFF2-40B4-BE49-F238E27FC236}">
                <a16:creationId xmlns:a16="http://schemas.microsoft.com/office/drawing/2014/main" id="{18D2B808-5FF3-443E-982C-3348D6144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927" y="421002"/>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 name="Picture 2" descr="http://bluedesk.nl/app/uploads/2015/04/Docker-Build-Ship-Run.jpg">
            <a:extLst>
              <a:ext uri="{FF2B5EF4-FFF2-40B4-BE49-F238E27FC236}">
                <a16:creationId xmlns:a16="http://schemas.microsoft.com/office/drawing/2014/main" id="{AE4958A9-C80C-4FB1-94C7-E78A3345F1B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36853" y="400427"/>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07" name="Speech Bubble: Rectangle 106">
            <a:extLst>
              <a:ext uri="{FF2B5EF4-FFF2-40B4-BE49-F238E27FC236}">
                <a16:creationId xmlns:a16="http://schemas.microsoft.com/office/drawing/2014/main" id="{DC2D15D8-2E56-4A26-B5B5-70CA56E4AC9A}"/>
              </a:ext>
            </a:extLst>
          </p:cNvPr>
          <p:cNvSpPr/>
          <p:nvPr/>
        </p:nvSpPr>
        <p:spPr>
          <a:xfrm>
            <a:off x="7482962" y="5411"/>
            <a:ext cx="1322903" cy="309165"/>
          </a:xfrm>
          <a:prstGeom prst="wedgeRectCallout">
            <a:avLst>
              <a:gd name="adj1" fmla="val 24195"/>
              <a:gd name="adj2" fmla="val 153902"/>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2050" name="Picture 2" descr="Logos and Graphics | Node.js">
            <a:extLst>
              <a:ext uri="{FF2B5EF4-FFF2-40B4-BE49-F238E27FC236}">
                <a16:creationId xmlns:a16="http://schemas.microsoft.com/office/drawing/2014/main" id="{B5814090-8F3F-4641-A4DF-044DFF9012F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2514" y="850720"/>
            <a:ext cx="504150" cy="30916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Logos and Graphics | Node.js">
            <a:extLst>
              <a:ext uri="{FF2B5EF4-FFF2-40B4-BE49-F238E27FC236}">
                <a16:creationId xmlns:a16="http://schemas.microsoft.com/office/drawing/2014/main" id="{0ADA5503-286A-40AD-BE4F-3F5CB3EDE0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671" y="3502568"/>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Logos and Graphics | Node.js">
            <a:extLst>
              <a:ext uri="{FF2B5EF4-FFF2-40B4-BE49-F238E27FC236}">
                <a16:creationId xmlns:a16="http://schemas.microsoft.com/office/drawing/2014/main" id="{EE3E217E-7D75-4465-BFA6-7E570C523C7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315" y="3564124"/>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Logos and Graphics | Node.js">
            <a:extLst>
              <a:ext uri="{FF2B5EF4-FFF2-40B4-BE49-F238E27FC236}">
                <a16:creationId xmlns:a16="http://schemas.microsoft.com/office/drawing/2014/main" id="{0F7AFC32-45FF-417C-9F09-1D5DC74C5E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0690" y="2816917"/>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11" name="Speech Bubble: Rectangle 110">
            <a:extLst>
              <a:ext uri="{FF2B5EF4-FFF2-40B4-BE49-F238E27FC236}">
                <a16:creationId xmlns:a16="http://schemas.microsoft.com/office/drawing/2014/main" id="{07D68B05-9CAB-45A8-9FAE-DD5D58D02AAD}"/>
              </a:ext>
            </a:extLst>
          </p:cNvPr>
          <p:cNvSpPr/>
          <p:nvPr/>
        </p:nvSpPr>
        <p:spPr>
          <a:xfrm>
            <a:off x="3059647" y="4103569"/>
            <a:ext cx="1322903" cy="309165"/>
          </a:xfrm>
          <a:prstGeom prst="wedgeRectCallout">
            <a:avLst>
              <a:gd name="adj1" fmla="val -132656"/>
              <a:gd name="adj2" fmla="val -173714"/>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12" name="Speech Bubble: Rectangle 111">
            <a:extLst>
              <a:ext uri="{FF2B5EF4-FFF2-40B4-BE49-F238E27FC236}">
                <a16:creationId xmlns:a16="http://schemas.microsoft.com/office/drawing/2014/main" id="{0E760FA8-CA11-4379-AC2E-E9D55F3566EE}"/>
              </a:ext>
            </a:extLst>
          </p:cNvPr>
          <p:cNvSpPr/>
          <p:nvPr/>
        </p:nvSpPr>
        <p:spPr>
          <a:xfrm>
            <a:off x="3059646" y="4107408"/>
            <a:ext cx="1322903" cy="309165"/>
          </a:xfrm>
          <a:prstGeom prst="wedgeRectCallout">
            <a:avLst>
              <a:gd name="adj1" fmla="val -24190"/>
              <a:gd name="adj2" fmla="val -173714"/>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13" name="Speech Bubble: Rectangle 112">
            <a:extLst>
              <a:ext uri="{FF2B5EF4-FFF2-40B4-BE49-F238E27FC236}">
                <a16:creationId xmlns:a16="http://schemas.microsoft.com/office/drawing/2014/main" id="{04D68C95-8094-43F1-9306-FA7583EC3526}"/>
              </a:ext>
            </a:extLst>
          </p:cNvPr>
          <p:cNvSpPr/>
          <p:nvPr/>
        </p:nvSpPr>
        <p:spPr>
          <a:xfrm>
            <a:off x="3059645" y="4111247"/>
            <a:ext cx="1322903" cy="309165"/>
          </a:xfrm>
          <a:prstGeom prst="wedgeRectCallout">
            <a:avLst>
              <a:gd name="adj1" fmla="val 98632"/>
              <a:gd name="adj2" fmla="val -417151"/>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9" name="Rectangle: Rounded Corners 18">
            <a:extLst>
              <a:ext uri="{FF2B5EF4-FFF2-40B4-BE49-F238E27FC236}">
                <a16:creationId xmlns:a16="http://schemas.microsoft.com/office/drawing/2014/main" id="{2D8C9C38-3803-4336-81D0-452AEC978DF7}"/>
              </a:ext>
            </a:extLst>
          </p:cNvPr>
          <p:cNvSpPr/>
          <p:nvPr/>
        </p:nvSpPr>
        <p:spPr>
          <a:xfrm>
            <a:off x="1906689" y="2754228"/>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pic>
        <p:nvPicPr>
          <p:cNvPr id="121" name="Picture 2" descr="http://bluedesk.nl/app/uploads/2015/04/Docker-Build-Ship-Run.jpg">
            <a:extLst>
              <a:ext uri="{FF2B5EF4-FFF2-40B4-BE49-F238E27FC236}">
                <a16:creationId xmlns:a16="http://schemas.microsoft.com/office/drawing/2014/main" id="{9EF6E5EF-A0AD-46EC-A7B9-1C326349711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817041" y="491364"/>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22" name="Speech Bubble: Rectangle 121">
            <a:extLst>
              <a:ext uri="{FF2B5EF4-FFF2-40B4-BE49-F238E27FC236}">
                <a16:creationId xmlns:a16="http://schemas.microsoft.com/office/drawing/2014/main" id="{4431604E-50FA-4986-8CB0-E23725E9AC83}"/>
              </a:ext>
            </a:extLst>
          </p:cNvPr>
          <p:cNvSpPr/>
          <p:nvPr/>
        </p:nvSpPr>
        <p:spPr>
          <a:xfrm>
            <a:off x="5865086" y="1227224"/>
            <a:ext cx="1322903" cy="309165"/>
          </a:xfrm>
          <a:prstGeom prst="wedgeRectCallout">
            <a:avLst>
              <a:gd name="adj1" fmla="val 49717"/>
              <a:gd name="adj2" fmla="val -13503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pic>
        <p:nvPicPr>
          <p:cNvPr id="123" name="Picture 2" descr="Logos and Graphics | Node.js">
            <a:extLst>
              <a:ext uri="{FF2B5EF4-FFF2-40B4-BE49-F238E27FC236}">
                <a16:creationId xmlns:a16="http://schemas.microsoft.com/office/drawing/2014/main" id="{47345F8E-3A9B-4515-BD5E-CC97447EE1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2702" y="941657"/>
            <a:ext cx="504150" cy="30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5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0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Rolling Upgrade </a:t>
            </a:r>
            <a:r>
              <a:rPr lang="nl-NL" dirty="0" err="1"/>
              <a:t>and</a:t>
            </a:r>
            <a:r>
              <a:rPr lang="nl-NL" dirty="0"/>
              <a:t> </a:t>
            </a:r>
            <a:r>
              <a:rPr lang="nl-NL" dirty="0" err="1"/>
              <a:t>use</a:t>
            </a:r>
            <a:r>
              <a:rPr lang="nl-NL" dirty="0"/>
              <a:t> of Health </a:t>
            </a:r>
            <a:r>
              <a:rPr lang="nl-NL" dirty="0" err="1"/>
              <a:t>Probes</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429918"/>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20894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780441" y="3510452"/>
            <a:ext cx="1288067" cy="76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84464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781110" y="2332473"/>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a:endCxn id="110" idx="1"/>
          </p:cNvCxnSpPr>
          <p:nvPr/>
        </p:nvCxnSpPr>
        <p:spPr>
          <a:xfrm flipV="1">
            <a:off x="5135658" y="2934350"/>
            <a:ext cx="25032" cy="600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1740555" y="2205896"/>
            <a:ext cx="841159" cy="794749"/>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a:cxnSpLocks/>
            <a:stCxn id="19" idx="3"/>
            <a:endCxn id="41" idx="2"/>
          </p:cNvCxnSpPr>
          <p:nvPr/>
        </p:nvCxnSpPr>
        <p:spPr>
          <a:xfrm flipV="1">
            <a:off x="2331791" y="2829191"/>
            <a:ext cx="2449319" cy="823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a:stCxn id="19" idx="2"/>
          </p:cNvCxnSpPr>
          <p:nvPr/>
        </p:nvCxnSpPr>
        <p:spPr>
          <a:xfrm>
            <a:off x="2119240" y="2920628"/>
            <a:ext cx="1061227" cy="35162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stCxn id="19" idx="2"/>
            <a:endCxn id="33" idx="0"/>
          </p:cNvCxnSpPr>
          <p:nvPr/>
        </p:nvCxnSpPr>
        <p:spPr>
          <a:xfrm flipH="1">
            <a:off x="1941965" y="2920628"/>
            <a:ext cx="177275" cy="19877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95040" y="3630828"/>
            <a:ext cx="2991906" cy="235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41407"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1144390" y="3119405"/>
            <a:ext cx="1375699"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71295"/>
            <a:ext cx="4625724"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sp>
        <p:nvSpPr>
          <p:cNvPr id="88" name="Cylinder 87">
            <a:extLst>
              <a:ext uri="{FF2B5EF4-FFF2-40B4-BE49-F238E27FC236}">
                <a16:creationId xmlns:a16="http://schemas.microsoft.com/office/drawing/2014/main" id="{40316299-842C-481A-99BD-DE08CA2380C2}"/>
              </a:ext>
            </a:extLst>
          </p:cNvPr>
          <p:cNvSpPr/>
          <p:nvPr/>
        </p:nvSpPr>
        <p:spPr>
          <a:xfrm>
            <a:off x="1714740" y="334147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2" name="Speech Bubble: Rectangle 91">
            <a:extLst>
              <a:ext uri="{FF2B5EF4-FFF2-40B4-BE49-F238E27FC236}">
                <a16:creationId xmlns:a16="http://schemas.microsoft.com/office/drawing/2014/main" id="{653C2BA0-F3A3-4C95-B34E-3A47D3476148}"/>
              </a:ext>
            </a:extLst>
          </p:cNvPr>
          <p:cNvSpPr/>
          <p:nvPr/>
        </p:nvSpPr>
        <p:spPr>
          <a:xfrm>
            <a:off x="582354" y="1732302"/>
            <a:ext cx="1182594" cy="309165"/>
          </a:xfrm>
          <a:prstGeom prst="wedgeRectCallout">
            <a:avLst>
              <a:gd name="adj1" fmla="val 69398"/>
              <a:gd name="adj2" fmla="val 1470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Deployment</a:t>
            </a:r>
            <a:endParaRPr lang="en-NL" dirty="0"/>
          </a:p>
        </p:txBody>
      </p:sp>
      <p:sp>
        <p:nvSpPr>
          <p:cNvPr id="94" name="Cylinder 93">
            <a:extLst>
              <a:ext uri="{FF2B5EF4-FFF2-40B4-BE49-F238E27FC236}">
                <a16:creationId xmlns:a16="http://schemas.microsoft.com/office/drawing/2014/main" id="{48807CBB-9510-4232-BE2E-BAD47C0071CE}"/>
              </a:ext>
            </a:extLst>
          </p:cNvPr>
          <p:cNvSpPr/>
          <p:nvPr/>
        </p:nvSpPr>
        <p:spPr>
          <a:xfrm>
            <a:off x="1503330" y="333004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5" name="Cylinder 94">
            <a:extLst>
              <a:ext uri="{FF2B5EF4-FFF2-40B4-BE49-F238E27FC236}">
                <a16:creationId xmlns:a16="http://schemas.microsoft.com/office/drawing/2014/main" id="{76D2ECE5-A7AF-4A38-8CB7-B8B09248E79E}"/>
              </a:ext>
            </a:extLst>
          </p:cNvPr>
          <p:cNvSpPr/>
          <p:nvPr/>
        </p:nvSpPr>
        <p:spPr>
          <a:xfrm>
            <a:off x="3358086" y="3367079"/>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Cylinder 95">
            <a:extLst>
              <a:ext uri="{FF2B5EF4-FFF2-40B4-BE49-F238E27FC236}">
                <a16:creationId xmlns:a16="http://schemas.microsoft.com/office/drawing/2014/main" id="{4182581A-E8B4-4098-B7D7-880072AE6142}"/>
              </a:ext>
            </a:extLst>
          </p:cNvPr>
          <p:cNvSpPr/>
          <p:nvPr/>
        </p:nvSpPr>
        <p:spPr>
          <a:xfrm>
            <a:off x="3146676" y="3355647"/>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7" name="Cylinder 96">
            <a:extLst>
              <a:ext uri="{FF2B5EF4-FFF2-40B4-BE49-F238E27FC236}">
                <a16:creationId xmlns:a16="http://schemas.microsoft.com/office/drawing/2014/main" id="{09A7FF09-8790-4838-A82A-1E16E3F7A2E0}"/>
              </a:ext>
            </a:extLst>
          </p:cNvPr>
          <p:cNvSpPr/>
          <p:nvPr/>
        </p:nvSpPr>
        <p:spPr>
          <a:xfrm>
            <a:off x="5392226" y="2550250"/>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8" name="Cylinder 97">
            <a:extLst>
              <a:ext uri="{FF2B5EF4-FFF2-40B4-BE49-F238E27FC236}">
                <a16:creationId xmlns:a16="http://schemas.microsoft.com/office/drawing/2014/main" id="{D1DFC4E5-6589-4F14-82AD-8B7102EC6A47}"/>
              </a:ext>
            </a:extLst>
          </p:cNvPr>
          <p:cNvSpPr/>
          <p:nvPr/>
        </p:nvSpPr>
        <p:spPr>
          <a:xfrm>
            <a:off x="5180816" y="2538818"/>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9" name="Cube 98">
            <a:extLst>
              <a:ext uri="{FF2B5EF4-FFF2-40B4-BE49-F238E27FC236}">
                <a16:creationId xmlns:a16="http://schemas.microsoft.com/office/drawing/2014/main" id="{B21FB821-11D4-4C05-9C01-DCCE065F0078}"/>
              </a:ext>
            </a:extLst>
          </p:cNvPr>
          <p:cNvSpPr/>
          <p:nvPr/>
        </p:nvSpPr>
        <p:spPr>
          <a:xfrm>
            <a:off x="7604053" y="2462883"/>
            <a:ext cx="1266092" cy="3319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0" name="Speech Bubble: Rectangle 99">
            <a:extLst>
              <a:ext uri="{FF2B5EF4-FFF2-40B4-BE49-F238E27FC236}">
                <a16:creationId xmlns:a16="http://schemas.microsoft.com/office/drawing/2014/main" id="{1F3A1DB4-3715-4F0B-8D72-432946406335}"/>
              </a:ext>
            </a:extLst>
          </p:cNvPr>
          <p:cNvSpPr/>
          <p:nvPr/>
        </p:nvSpPr>
        <p:spPr>
          <a:xfrm>
            <a:off x="7560461" y="2114459"/>
            <a:ext cx="802672" cy="205997"/>
          </a:xfrm>
          <a:prstGeom prst="wedgeRectCallout">
            <a:avLst>
              <a:gd name="adj1" fmla="val 29808"/>
              <a:gd name="adj2" fmla="val 1215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kubelet</a:t>
            </a:r>
            <a:endParaRPr lang="en-NL" dirty="0"/>
          </a:p>
        </p:txBody>
      </p:sp>
      <p:pic>
        <p:nvPicPr>
          <p:cNvPr id="101" name="Graphic 100" descr="Stopwatch">
            <a:extLst>
              <a:ext uri="{FF2B5EF4-FFF2-40B4-BE49-F238E27FC236}">
                <a16:creationId xmlns:a16="http://schemas.microsoft.com/office/drawing/2014/main" id="{CC09FCDF-A9ED-4B4B-B083-FF87BB829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2144" y="2601985"/>
            <a:ext cx="334987" cy="334987"/>
          </a:xfrm>
          <a:prstGeom prst="rect">
            <a:avLst/>
          </a:prstGeom>
        </p:spPr>
      </p:pic>
      <p:pic>
        <p:nvPicPr>
          <p:cNvPr id="102" name="Picture 11">
            <a:extLst>
              <a:ext uri="{FF2B5EF4-FFF2-40B4-BE49-F238E27FC236}">
                <a16:creationId xmlns:a16="http://schemas.microsoft.com/office/drawing/2014/main" id="{D899D953-895C-42FF-A972-187A89C49F9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470879" y="2576831"/>
            <a:ext cx="334987" cy="21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Cloud 102">
            <a:extLst>
              <a:ext uri="{FF2B5EF4-FFF2-40B4-BE49-F238E27FC236}">
                <a16:creationId xmlns:a16="http://schemas.microsoft.com/office/drawing/2014/main" id="{905726B8-DFA8-487A-A7F4-3495AC0C6362}"/>
              </a:ext>
            </a:extLst>
          </p:cNvPr>
          <p:cNvSpPr/>
          <p:nvPr/>
        </p:nvSpPr>
        <p:spPr>
          <a:xfrm>
            <a:off x="6492607" y="150567"/>
            <a:ext cx="2423617"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104" name="Picture 3">
            <a:extLst>
              <a:ext uri="{FF2B5EF4-FFF2-40B4-BE49-F238E27FC236}">
                <a16:creationId xmlns:a16="http://schemas.microsoft.com/office/drawing/2014/main" id="{18D2B808-5FF3-443E-982C-3348D6144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927" y="421002"/>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 name="Picture 2" descr="http://bluedesk.nl/app/uploads/2015/04/Docker-Build-Ship-Run.jpg">
            <a:extLst>
              <a:ext uri="{FF2B5EF4-FFF2-40B4-BE49-F238E27FC236}">
                <a16:creationId xmlns:a16="http://schemas.microsoft.com/office/drawing/2014/main" id="{AE4958A9-C80C-4FB1-94C7-E78A3345F1B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36853" y="400427"/>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07" name="Speech Bubble: Rectangle 106">
            <a:extLst>
              <a:ext uri="{FF2B5EF4-FFF2-40B4-BE49-F238E27FC236}">
                <a16:creationId xmlns:a16="http://schemas.microsoft.com/office/drawing/2014/main" id="{DC2D15D8-2E56-4A26-B5B5-70CA56E4AC9A}"/>
              </a:ext>
            </a:extLst>
          </p:cNvPr>
          <p:cNvSpPr/>
          <p:nvPr/>
        </p:nvSpPr>
        <p:spPr>
          <a:xfrm>
            <a:off x="7482962" y="5411"/>
            <a:ext cx="1322903" cy="309165"/>
          </a:xfrm>
          <a:prstGeom prst="wedgeRectCallout">
            <a:avLst>
              <a:gd name="adj1" fmla="val 24195"/>
              <a:gd name="adj2" fmla="val 153902"/>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2050" name="Picture 2" descr="Logos and Graphics | Node.js">
            <a:extLst>
              <a:ext uri="{FF2B5EF4-FFF2-40B4-BE49-F238E27FC236}">
                <a16:creationId xmlns:a16="http://schemas.microsoft.com/office/drawing/2014/main" id="{B5814090-8F3F-4641-A4DF-044DFF9012F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2514" y="850720"/>
            <a:ext cx="504150" cy="30916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Logos and Graphics | Node.js">
            <a:extLst>
              <a:ext uri="{FF2B5EF4-FFF2-40B4-BE49-F238E27FC236}">
                <a16:creationId xmlns:a16="http://schemas.microsoft.com/office/drawing/2014/main" id="{0ADA5503-286A-40AD-BE4F-3F5CB3EDE0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671" y="3502568"/>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Logos and Graphics | Node.js">
            <a:extLst>
              <a:ext uri="{FF2B5EF4-FFF2-40B4-BE49-F238E27FC236}">
                <a16:creationId xmlns:a16="http://schemas.microsoft.com/office/drawing/2014/main" id="{EE3E217E-7D75-4465-BFA6-7E570C523C7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315" y="3564124"/>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Logos and Graphics | Node.js">
            <a:extLst>
              <a:ext uri="{FF2B5EF4-FFF2-40B4-BE49-F238E27FC236}">
                <a16:creationId xmlns:a16="http://schemas.microsoft.com/office/drawing/2014/main" id="{0F7AFC32-45FF-417C-9F09-1D5DC74C5E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0690" y="2816917"/>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11" name="Speech Bubble: Rectangle 110">
            <a:extLst>
              <a:ext uri="{FF2B5EF4-FFF2-40B4-BE49-F238E27FC236}">
                <a16:creationId xmlns:a16="http://schemas.microsoft.com/office/drawing/2014/main" id="{07D68B05-9CAB-45A8-9FAE-DD5D58D02AAD}"/>
              </a:ext>
            </a:extLst>
          </p:cNvPr>
          <p:cNvSpPr/>
          <p:nvPr/>
        </p:nvSpPr>
        <p:spPr>
          <a:xfrm>
            <a:off x="3059647" y="4103569"/>
            <a:ext cx="1322903" cy="309165"/>
          </a:xfrm>
          <a:prstGeom prst="wedgeRectCallout">
            <a:avLst>
              <a:gd name="adj1" fmla="val -132656"/>
              <a:gd name="adj2" fmla="val -173714"/>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12" name="Speech Bubble: Rectangle 111">
            <a:extLst>
              <a:ext uri="{FF2B5EF4-FFF2-40B4-BE49-F238E27FC236}">
                <a16:creationId xmlns:a16="http://schemas.microsoft.com/office/drawing/2014/main" id="{0E760FA8-CA11-4379-AC2E-E9D55F3566EE}"/>
              </a:ext>
            </a:extLst>
          </p:cNvPr>
          <p:cNvSpPr/>
          <p:nvPr/>
        </p:nvSpPr>
        <p:spPr>
          <a:xfrm>
            <a:off x="3059646" y="4107408"/>
            <a:ext cx="1322903" cy="309165"/>
          </a:xfrm>
          <a:prstGeom prst="wedgeRectCallout">
            <a:avLst>
              <a:gd name="adj1" fmla="val -28975"/>
              <a:gd name="adj2" fmla="val -171439"/>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13" name="Speech Bubble: Rectangle 112">
            <a:extLst>
              <a:ext uri="{FF2B5EF4-FFF2-40B4-BE49-F238E27FC236}">
                <a16:creationId xmlns:a16="http://schemas.microsoft.com/office/drawing/2014/main" id="{04D68C95-8094-43F1-9306-FA7583EC3526}"/>
              </a:ext>
            </a:extLst>
          </p:cNvPr>
          <p:cNvSpPr/>
          <p:nvPr/>
        </p:nvSpPr>
        <p:spPr>
          <a:xfrm>
            <a:off x="3059645" y="4111247"/>
            <a:ext cx="1322903" cy="309165"/>
          </a:xfrm>
          <a:prstGeom prst="wedgeRectCallout">
            <a:avLst>
              <a:gd name="adj1" fmla="val 98632"/>
              <a:gd name="adj2" fmla="val -417151"/>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9" name="Rectangle: Rounded Corners 18">
            <a:extLst>
              <a:ext uri="{FF2B5EF4-FFF2-40B4-BE49-F238E27FC236}">
                <a16:creationId xmlns:a16="http://schemas.microsoft.com/office/drawing/2014/main" id="{2D8C9C38-3803-4336-81D0-452AEC978DF7}"/>
              </a:ext>
            </a:extLst>
          </p:cNvPr>
          <p:cNvSpPr/>
          <p:nvPr/>
        </p:nvSpPr>
        <p:spPr>
          <a:xfrm>
            <a:off x="1906689" y="2754228"/>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sp>
        <p:nvSpPr>
          <p:cNvPr id="114" name="Rectangle: Rounded Corners 113">
            <a:extLst>
              <a:ext uri="{FF2B5EF4-FFF2-40B4-BE49-F238E27FC236}">
                <a16:creationId xmlns:a16="http://schemas.microsoft.com/office/drawing/2014/main" id="{2E4373A9-B2C6-4B6C-8709-401ED86329A7}"/>
              </a:ext>
            </a:extLst>
          </p:cNvPr>
          <p:cNvSpPr/>
          <p:nvPr/>
        </p:nvSpPr>
        <p:spPr>
          <a:xfrm>
            <a:off x="1906689" y="2484321"/>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pic>
        <p:nvPicPr>
          <p:cNvPr id="115" name="Picture 25" descr="Image result for docker container icon">
            <a:extLst>
              <a:ext uri="{FF2B5EF4-FFF2-40B4-BE49-F238E27FC236}">
                <a16:creationId xmlns:a16="http://schemas.microsoft.com/office/drawing/2014/main" id="{45B2C335-7060-4C19-991E-D8F5CF6493B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167036" y="25200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16" name="Cube 115">
            <a:extLst>
              <a:ext uri="{FF2B5EF4-FFF2-40B4-BE49-F238E27FC236}">
                <a16:creationId xmlns:a16="http://schemas.microsoft.com/office/drawing/2014/main" id="{258670A0-B4E8-4496-B539-8AC13DE82A4A}"/>
              </a:ext>
            </a:extLst>
          </p:cNvPr>
          <p:cNvSpPr/>
          <p:nvPr/>
        </p:nvSpPr>
        <p:spPr>
          <a:xfrm>
            <a:off x="3103503" y="2248139"/>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7" name="Cylinder 116">
            <a:extLst>
              <a:ext uri="{FF2B5EF4-FFF2-40B4-BE49-F238E27FC236}">
                <a16:creationId xmlns:a16="http://schemas.microsoft.com/office/drawing/2014/main" id="{9AA98DA4-F763-45C9-A23C-0B7329489225}"/>
              </a:ext>
            </a:extLst>
          </p:cNvPr>
          <p:cNvSpPr/>
          <p:nvPr/>
        </p:nvSpPr>
        <p:spPr>
          <a:xfrm>
            <a:off x="3714619" y="246591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8" name="Cylinder 117">
            <a:extLst>
              <a:ext uri="{FF2B5EF4-FFF2-40B4-BE49-F238E27FC236}">
                <a16:creationId xmlns:a16="http://schemas.microsoft.com/office/drawing/2014/main" id="{2D4534F4-EC43-4441-AC75-0D5CBBC29B0C}"/>
              </a:ext>
            </a:extLst>
          </p:cNvPr>
          <p:cNvSpPr/>
          <p:nvPr/>
        </p:nvSpPr>
        <p:spPr>
          <a:xfrm>
            <a:off x="3503209" y="245448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9" name="Picture 2" descr="Logos and Graphics | Node.js">
            <a:extLst>
              <a:ext uri="{FF2B5EF4-FFF2-40B4-BE49-F238E27FC236}">
                <a16:creationId xmlns:a16="http://schemas.microsoft.com/office/drawing/2014/main" id="{614CAD74-8F7D-414A-9764-EDD092E8A91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3083" y="2732583"/>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20" name="Speech Bubble: Rectangle 119">
            <a:extLst>
              <a:ext uri="{FF2B5EF4-FFF2-40B4-BE49-F238E27FC236}">
                <a16:creationId xmlns:a16="http://schemas.microsoft.com/office/drawing/2014/main" id="{6E066965-F531-49E5-B2B0-6CE7354FD431}"/>
              </a:ext>
            </a:extLst>
          </p:cNvPr>
          <p:cNvSpPr/>
          <p:nvPr/>
        </p:nvSpPr>
        <p:spPr>
          <a:xfrm>
            <a:off x="4188898" y="1794660"/>
            <a:ext cx="1322903" cy="309165"/>
          </a:xfrm>
          <a:prstGeom prst="wedgeRectCallout">
            <a:avLst>
              <a:gd name="adj1" fmla="val -60346"/>
              <a:gd name="adj2" fmla="val 14252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121" name="Picture 2" descr="http://bluedesk.nl/app/uploads/2015/04/Docker-Build-Ship-Run.jpg">
            <a:extLst>
              <a:ext uri="{FF2B5EF4-FFF2-40B4-BE49-F238E27FC236}">
                <a16:creationId xmlns:a16="http://schemas.microsoft.com/office/drawing/2014/main" id="{9EF6E5EF-A0AD-46EC-A7B9-1C326349711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817041" y="491364"/>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22" name="Speech Bubble: Rectangle 121">
            <a:extLst>
              <a:ext uri="{FF2B5EF4-FFF2-40B4-BE49-F238E27FC236}">
                <a16:creationId xmlns:a16="http://schemas.microsoft.com/office/drawing/2014/main" id="{4431604E-50FA-4986-8CB0-E23725E9AC83}"/>
              </a:ext>
            </a:extLst>
          </p:cNvPr>
          <p:cNvSpPr/>
          <p:nvPr/>
        </p:nvSpPr>
        <p:spPr>
          <a:xfrm>
            <a:off x="5865086" y="1227224"/>
            <a:ext cx="1322903" cy="309165"/>
          </a:xfrm>
          <a:prstGeom prst="wedgeRectCallout">
            <a:avLst>
              <a:gd name="adj1" fmla="val 49717"/>
              <a:gd name="adj2" fmla="val -13503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pic>
        <p:nvPicPr>
          <p:cNvPr id="123" name="Picture 2" descr="Logos and Graphics | Node.js">
            <a:extLst>
              <a:ext uri="{FF2B5EF4-FFF2-40B4-BE49-F238E27FC236}">
                <a16:creationId xmlns:a16="http://schemas.microsoft.com/office/drawing/2014/main" id="{47345F8E-3A9B-4515-BD5E-CC97447EE1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2702" y="941657"/>
            <a:ext cx="504150" cy="30916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F5F561F5-DE14-4557-AC6A-65721202A461}"/>
              </a:ext>
            </a:extLst>
          </p:cNvPr>
          <p:cNvCxnSpPr>
            <a:cxnSpLocks/>
          </p:cNvCxnSpPr>
          <p:nvPr/>
        </p:nvCxnSpPr>
        <p:spPr>
          <a:xfrm flipV="1">
            <a:off x="2423626" y="2559986"/>
            <a:ext cx="666245" cy="2420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D8E67E4-B024-4E70-8238-DBF4003C4B32}"/>
              </a:ext>
            </a:extLst>
          </p:cNvPr>
          <p:cNvCxnSpPr>
            <a:cxnSpLocks/>
          </p:cNvCxnSpPr>
          <p:nvPr/>
        </p:nvCxnSpPr>
        <p:spPr>
          <a:xfrm flipH="1" flipV="1">
            <a:off x="4104045" y="2861556"/>
            <a:ext cx="974259" cy="483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5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17"/>
                                        </p:tgtEl>
                                      </p:cBhvr>
                                    </p:animEffect>
                                    <p:animScale>
                                      <p:cBhvr>
                                        <p:cTn id="7" dur="500" autoRev="1" fill="hold"/>
                                        <p:tgtEl>
                                          <p:spTgt spid="117"/>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18"/>
                                        </p:tgtEl>
                                      </p:cBhvr>
                                    </p:animEffect>
                                    <p:animScale>
                                      <p:cBhvr>
                                        <p:cTn id="10" dur="500" autoRev="1" fill="hold"/>
                                        <p:tgtEl>
                                          <p:spTgt spid="11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3"/>
                                        </p:tgtEl>
                                      </p:cBhvr>
                                    </p:animEffect>
                                    <p:set>
                                      <p:cBhvr>
                                        <p:cTn id="19" dur="1" fill="hold">
                                          <p:stCondLst>
                                            <p:cond delay="499"/>
                                          </p:stCondLst>
                                        </p:cTn>
                                        <p:tgtEl>
                                          <p:spTgt spid="4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97"/>
                                        </p:tgtEl>
                                      </p:cBhvr>
                                    </p:animEffect>
                                    <p:set>
                                      <p:cBhvr>
                                        <p:cTn id="30" dur="1" fill="hold">
                                          <p:stCondLst>
                                            <p:cond delay="499"/>
                                          </p:stCondLst>
                                        </p:cTn>
                                        <p:tgtEl>
                                          <p:spTgt spid="97"/>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98"/>
                                        </p:tgtEl>
                                      </p:cBhvr>
                                    </p:animEffect>
                                    <p:set>
                                      <p:cBhvr>
                                        <p:cTn id="33" dur="1" fill="hold">
                                          <p:stCondLst>
                                            <p:cond delay="499"/>
                                          </p:stCondLst>
                                        </p:cTn>
                                        <p:tgtEl>
                                          <p:spTgt spid="9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10"/>
                                        </p:tgtEl>
                                      </p:cBhvr>
                                    </p:animEffect>
                                    <p:set>
                                      <p:cBhvr>
                                        <p:cTn id="36" dur="1" fill="hold">
                                          <p:stCondLst>
                                            <p:cond delay="499"/>
                                          </p:stCondLst>
                                        </p:cTn>
                                        <p:tgtEl>
                                          <p:spTgt spid="110"/>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3"/>
                                        </p:tgtEl>
                                      </p:cBhvr>
                                    </p:animEffect>
                                    <p:set>
                                      <p:cBhvr>
                                        <p:cTn id="39" dur="1" fill="hold">
                                          <p:stCondLst>
                                            <p:cond delay="499"/>
                                          </p:stCondLst>
                                        </p:cTn>
                                        <p:tgtEl>
                                          <p:spTgt spid="1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6"/>
                                        </p:tgtEl>
                                      </p:cBhvr>
                                    </p:animEffect>
                                    <p:set>
                                      <p:cBhvr>
                                        <p:cTn id="44"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7" grpId="0" animBg="1"/>
      <p:bldP spid="98" grpId="0" animBg="1"/>
      <p:bldP spid="113" grpId="0" animBg="1"/>
      <p:bldP spid="117" grpId="0" animBg="1"/>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Rolling Upgrade </a:t>
            </a:r>
            <a:r>
              <a:rPr lang="nl-NL" dirty="0" err="1"/>
              <a:t>and</a:t>
            </a:r>
            <a:r>
              <a:rPr lang="nl-NL" dirty="0"/>
              <a:t> </a:t>
            </a:r>
            <a:r>
              <a:rPr lang="nl-NL" dirty="0" err="1"/>
              <a:t>use</a:t>
            </a:r>
            <a:r>
              <a:rPr lang="nl-NL" dirty="0"/>
              <a:t> of Health </a:t>
            </a:r>
            <a:r>
              <a:rPr lang="nl-NL" dirty="0" err="1"/>
              <a:t>Probes</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429918"/>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20894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780441" y="3510452"/>
            <a:ext cx="1288067" cy="76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84464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781110" y="2332473"/>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a:endCxn id="110" idx="1"/>
          </p:cNvCxnSpPr>
          <p:nvPr/>
        </p:nvCxnSpPr>
        <p:spPr>
          <a:xfrm flipV="1">
            <a:off x="5135658" y="2934350"/>
            <a:ext cx="25032" cy="600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1740555" y="2205896"/>
            <a:ext cx="841159" cy="794749"/>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a:cxnSpLocks/>
            <a:stCxn id="114" idx="3"/>
            <a:endCxn id="41" idx="2"/>
          </p:cNvCxnSpPr>
          <p:nvPr/>
        </p:nvCxnSpPr>
        <p:spPr>
          <a:xfrm>
            <a:off x="2331791" y="2567521"/>
            <a:ext cx="2449319" cy="261670"/>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a:stCxn id="19" idx="2"/>
          </p:cNvCxnSpPr>
          <p:nvPr/>
        </p:nvCxnSpPr>
        <p:spPr>
          <a:xfrm>
            <a:off x="2119240" y="2920628"/>
            <a:ext cx="1061227" cy="35162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stCxn id="19" idx="2"/>
            <a:endCxn id="33" idx="0"/>
          </p:cNvCxnSpPr>
          <p:nvPr/>
        </p:nvCxnSpPr>
        <p:spPr>
          <a:xfrm flipH="1">
            <a:off x="1941965" y="2920628"/>
            <a:ext cx="177275" cy="19877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95040" y="3630828"/>
            <a:ext cx="2991906" cy="235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41407"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1144390" y="3119405"/>
            <a:ext cx="1375699"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71295"/>
            <a:ext cx="4625724"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sp>
        <p:nvSpPr>
          <p:cNvPr id="88" name="Cylinder 87">
            <a:extLst>
              <a:ext uri="{FF2B5EF4-FFF2-40B4-BE49-F238E27FC236}">
                <a16:creationId xmlns:a16="http://schemas.microsoft.com/office/drawing/2014/main" id="{40316299-842C-481A-99BD-DE08CA2380C2}"/>
              </a:ext>
            </a:extLst>
          </p:cNvPr>
          <p:cNvSpPr/>
          <p:nvPr/>
        </p:nvSpPr>
        <p:spPr>
          <a:xfrm>
            <a:off x="1714740" y="334147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2" name="Speech Bubble: Rectangle 91">
            <a:extLst>
              <a:ext uri="{FF2B5EF4-FFF2-40B4-BE49-F238E27FC236}">
                <a16:creationId xmlns:a16="http://schemas.microsoft.com/office/drawing/2014/main" id="{653C2BA0-F3A3-4C95-B34E-3A47D3476148}"/>
              </a:ext>
            </a:extLst>
          </p:cNvPr>
          <p:cNvSpPr/>
          <p:nvPr/>
        </p:nvSpPr>
        <p:spPr>
          <a:xfrm>
            <a:off x="582354" y="1732302"/>
            <a:ext cx="1182594" cy="309165"/>
          </a:xfrm>
          <a:prstGeom prst="wedgeRectCallout">
            <a:avLst>
              <a:gd name="adj1" fmla="val 69398"/>
              <a:gd name="adj2" fmla="val 1470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Deployment</a:t>
            </a:r>
            <a:endParaRPr lang="en-NL" dirty="0"/>
          </a:p>
        </p:txBody>
      </p:sp>
      <p:sp>
        <p:nvSpPr>
          <p:cNvPr id="94" name="Cylinder 93">
            <a:extLst>
              <a:ext uri="{FF2B5EF4-FFF2-40B4-BE49-F238E27FC236}">
                <a16:creationId xmlns:a16="http://schemas.microsoft.com/office/drawing/2014/main" id="{48807CBB-9510-4232-BE2E-BAD47C0071CE}"/>
              </a:ext>
            </a:extLst>
          </p:cNvPr>
          <p:cNvSpPr/>
          <p:nvPr/>
        </p:nvSpPr>
        <p:spPr>
          <a:xfrm>
            <a:off x="1503330" y="333004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5" name="Cylinder 94">
            <a:extLst>
              <a:ext uri="{FF2B5EF4-FFF2-40B4-BE49-F238E27FC236}">
                <a16:creationId xmlns:a16="http://schemas.microsoft.com/office/drawing/2014/main" id="{76D2ECE5-A7AF-4A38-8CB7-B8B09248E79E}"/>
              </a:ext>
            </a:extLst>
          </p:cNvPr>
          <p:cNvSpPr/>
          <p:nvPr/>
        </p:nvSpPr>
        <p:spPr>
          <a:xfrm>
            <a:off x="3358086" y="3367079"/>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Cylinder 95">
            <a:extLst>
              <a:ext uri="{FF2B5EF4-FFF2-40B4-BE49-F238E27FC236}">
                <a16:creationId xmlns:a16="http://schemas.microsoft.com/office/drawing/2014/main" id="{4182581A-E8B4-4098-B7D7-880072AE6142}"/>
              </a:ext>
            </a:extLst>
          </p:cNvPr>
          <p:cNvSpPr/>
          <p:nvPr/>
        </p:nvSpPr>
        <p:spPr>
          <a:xfrm>
            <a:off x="3146676" y="3355647"/>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7" name="Cylinder 96">
            <a:extLst>
              <a:ext uri="{FF2B5EF4-FFF2-40B4-BE49-F238E27FC236}">
                <a16:creationId xmlns:a16="http://schemas.microsoft.com/office/drawing/2014/main" id="{09A7FF09-8790-4838-A82A-1E16E3F7A2E0}"/>
              </a:ext>
            </a:extLst>
          </p:cNvPr>
          <p:cNvSpPr/>
          <p:nvPr/>
        </p:nvSpPr>
        <p:spPr>
          <a:xfrm>
            <a:off x="5392226" y="2550250"/>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8" name="Cylinder 97">
            <a:extLst>
              <a:ext uri="{FF2B5EF4-FFF2-40B4-BE49-F238E27FC236}">
                <a16:creationId xmlns:a16="http://schemas.microsoft.com/office/drawing/2014/main" id="{D1DFC4E5-6589-4F14-82AD-8B7102EC6A47}"/>
              </a:ext>
            </a:extLst>
          </p:cNvPr>
          <p:cNvSpPr/>
          <p:nvPr/>
        </p:nvSpPr>
        <p:spPr>
          <a:xfrm>
            <a:off x="5180816" y="2538818"/>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9" name="Cube 98">
            <a:extLst>
              <a:ext uri="{FF2B5EF4-FFF2-40B4-BE49-F238E27FC236}">
                <a16:creationId xmlns:a16="http://schemas.microsoft.com/office/drawing/2014/main" id="{B21FB821-11D4-4C05-9C01-DCCE065F0078}"/>
              </a:ext>
            </a:extLst>
          </p:cNvPr>
          <p:cNvSpPr/>
          <p:nvPr/>
        </p:nvSpPr>
        <p:spPr>
          <a:xfrm>
            <a:off x="7604053" y="2462883"/>
            <a:ext cx="1266092" cy="3319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0" name="Speech Bubble: Rectangle 99">
            <a:extLst>
              <a:ext uri="{FF2B5EF4-FFF2-40B4-BE49-F238E27FC236}">
                <a16:creationId xmlns:a16="http://schemas.microsoft.com/office/drawing/2014/main" id="{1F3A1DB4-3715-4F0B-8D72-432946406335}"/>
              </a:ext>
            </a:extLst>
          </p:cNvPr>
          <p:cNvSpPr/>
          <p:nvPr/>
        </p:nvSpPr>
        <p:spPr>
          <a:xfrm>
            <a:off x="7560461" y="2114459"/>
            <a:ext cx="802672" cy="205997"/>
          </a:xfrm>
          <a:prstGeom prst="wedgeRectCallout">
            <a:avLst>
              <a:gd name="adj1" fmla="val 29808"/>
              <a:gd name="adj2" fmla="val 1215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kubelet</a:t>
            </a:r>
            <a:endParaRPr lang="en-NL" dirty="0"/>
          </a:p>
        </p:txBody>
      </p:sp>
      <p:pic>
        <p:nvPicPr>
          <p:cNvPr id="101" name="Graphic 100" descr="Stopwatch">
            <a:extLst>
              <a:ext uri="{FF2B5EF4-FFF2-40B4-BE49-F238E27FC236}">
                <a16:creationId xmlns:a16="http://schemas.microsoft.com/office/drawing/2014/main" id="{CC09FCDF-A9ED-4B4B-B083-FF87BB829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2144" y="2601985"/>
            <a:ext cx="334987" cy="334987"/>
          </a:xfrm>
          <a:prstGeom prst="rect">
            <a:avLst/>
          </a:prstGeom>
        </p:spPr>
      </p:pic>
      <p:pic>
        <p:nvPicPr>
          <p:cNvPr id="102" name="Picture 11">
            <a:extLst>
              <a:ext uri="{FF2B5EF4-FFF2-40B4-BE49-F238E27FC236}">
                <a16:creationId xmlns:a16="http://schemas.microsoft.com/office/drawing/2014/main" id="{D899D953-895C-42FF-A972-187A89C49F9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470879" y="2576831"/>
            <a:ext cx="334987" cy="21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Cloud 102">
            <a:extLst>
              <a:ext uri="{FF2B5EF4-FFF2-40B4-BE49-F238E27FC236}">
                <a16:creationId xmlns:a16="http://schemas.microsoft.com/office/drawing/2014/main" id="{905726B8-DFA8-487A-A7F4-3495AC0C6362}"/>
              </a:ext>
            </a:extLst>
          </p:cNvPr>
          <p:cNvSpPr/>
          <p:nvPr/>
        </p:nvSpPr>
        <p:spPr>
          <a:xfrm>
            <a:off x="6492607" y="150567"/>
            <a:ext cx="2423617"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104" name="Picture 3">
            <a:extLst>
              <a:ext uri="{FF2B5EF4-FFF2-40B4-BE49-F238E27FC236}">
                <a16:creationId xmlns:a16="http://schemas.microsoft.com/office/drawing/2014/main" id="{18D2B808-5FF3-443E-982C-3348D6144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927" y="421002"/>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 name="Picture 2" descr="http://bluedesk.nl/app/uploads/2015/04/Docker-Build-Ship-Run.jpg">
            <a:extLst>
              <a:ext uri="{FF2B5EF4-FFF2-40B4-BE49-F238E27FC236}">
                <a16:creationId xmlns:a16="http://schemas.microsoft.com/office/drawing/2014/main" id="{AE4958A9-C80C-4FB1-94C7-E78A3345F1B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36853" y="400427"/>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07" name="Speech Bubble: Rectangle 106">
            <a:extLst>
              <a:ext uri="{FF2B5EF4-FFF2-40B4-BE49-F238E27FC236}">
                <a16:creationId xmlns:a16="http://schemas.microsoft.com/office/drawing/2014/main" id="{DC2D15D8-2E56-4A26-B5B5-70CA56E4AC9A}"/>
              </a:ext>
            </a:extLst>
          </p:cNvPr>
          <p:cNvSpPr/>
          <p:nvPr/>
        </p:nvSpPr>
        <p:spPr>
          <a:xfrm>
            <a:off x="7482962" y="5411"/>
            <a:ext cx="1322903" cy="309165"/>
          </a:xfrm>
          <a:prstGeom prst="wedgeRectCallout">
            <a:avLst>
              <a:gd name="adj1" fmla="val 24195"/>
              <a:gd name="adj2" fmla="val 153902"/>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2050" name="Picture 2" descr="Logos and Graphics | Node.js">
            <a:extLst>
              <a:ext uri="{FF2B5EF4-FFF2-40B4-BE49-F238E27FC236}">
                <a16:creationId xmlns:a16="http://schemas.microsoft.com/office/drawing/2014/main" id="{B5814090-8F3F-4641-A4DF-044DFF9012F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2514" y="850720"/>
            <a:ext cx="504150" cy="30916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Logos and Graphics | Node.js">
            <a:extLst>
              <a:ext uri="{FF2B5EF4-FFF2-40B4-BE49-F238E27FC236}">
                <a16:creationId xmlns:a16="http://schemas.microsoft.com/office/drawing/2014/main" id="{0ADA5503-286A-40AD-BE4F-3F5CB3EDE0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671" y="3502568"/>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Logos and Graphics | Node.js">
            <a:extLst>
              <a:ext uri="{FF2B5EF4-FFF2-40B4-BE49-F238E27FC236}">
                <a16:creationId xmlns:a16="http://schemas.microsoft.com/office/drawing/2014/main" id="{EE3E217E-7D75-4465-BFA6-7E570C523C7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315" y="3564124"/>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Logos and Graphics | Node.js">
            <a:extLst>
              <a:ext uri="{FF2B5EF4-FFF2-40B4-BE49-F238E27FC236}">
                <a16:creationId xmlns:a16="http://schemas.microsoft.com/office/drawing/2014/main" id="{0F7AFC32-45FF-417C-9F09-1D5DC74C5E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0690" y="2816917"/>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11" name="Speech Bubble: Rectangle 110">
            <a:extLst>
              <a:ext uri="{FF2B5EF4-FFF2-40B4-BE49-F238E27FC236}">
                <a16:creationId xmlns:a16="http://schemas.microsoft.com/office/drawing/2014/main" id="{07D68B05-9CAB-45A8-9FAE-DD5D58D02AAD}"/>
              </a:ext>
            </a:extLst>
          </p:cNvPr>
          <p:cNvSpPr/>
          <p:nvPr/>
        </p:nvSpPr>
        <p:spPr>
          <a:xfrm>
            <a:off x="3059647" y="4103569"/>
            <a:ext cx="1322903" cy="309165"/>
          </a:xfrm>
          <a:prstGeom prst="wedgeRectCallout">
            <a:avLst>
              <a:gd name="adj1" fmla="val -132656"/>
              <a:gd name="adj2" fmla="val -173714"/>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12" name="Speech Bubble: Rectangle 111">
            <a:extLst>
              <a:ext uri="{FF2B5EF4-FFF2-40B4-BE49-F238E27FC236}">
                <a16:creationId xmlns:a16="http://schemas.microsoft.com/office/drawing/2014/main" id="{0E760FA8-CA11-4379-AC2E-E9D55F3566EE}"/>
              </a:ext>
            </a:extLst>
          </p:cNvPr>
          <p:cNvSpPr/>
          <p:nvPr/>
        </p:nvSpPr>
        <p:spPr>
          <a:xfrm>
            <a:off x="3059646" y="4107408"/>
            <a:ext cx="1322903" cy="309165"/>
          </a:xfrm>
          <a:prstGeom prst="wedgeRectCallout">
            <a:avLst>
              <a:gd name="adj1" fmla="val -28975"/>
              <a:gd name="adj2" fmla="val -171439"/>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9" name="Rectangle: Rounded Corners 18">
            <a:extLst>
              <a:ext uri="{FF2B5EF4-FFF2-40B4-BE49-F238E27FC236}">
                <a16:creationId xmlns:a16="http://schemas.microsoft.com/office/drawing/2014/main" id="{2D8C9C38-3803-4336-81D0-452AEC978DF7}"/>
              </a:ext>
            </a:extLst>
          </p:cNvPr>
          <p:cNvSpPr/>
          <p:nvPr/>
        </p:nvSpPr>
        <p:spPr>
          <a:xfrm>
            <a:off x="1906689" y="2754228"/>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sp>
        <p:nvSpPr>
          <p:cNvPr id="114" name="Rectangle: Rounded Corners 113">
            <a:extLst>
              <a:ext uri="{FF2B5EF4-FFF2-40B4-BE49-F238E27FC236}">
                <a16:creationId xmlns:a16="http://schemas.microsoft.com/office/drawing/2014/main" id="{2E4373A9-B2C6-4B6C-8709-401ED86329A7}"/>
              </a:ext>
            </a:extLst>
          </p:cNvPr>
          <p:cNvSpPr/>
          <p:nvPr/>
        </p:nvSpPr>
        <p:spPr>
          <a:xfrm>
            <a:off x="1906689" y="2484321"/>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pic>
        <p:nvPicPr>
          <p:cNvPr id="115" name="Picture 25" descr="Image result for docker container icon">
            <a:extLst>
              <a:ext uri="{FF2B5EF4-FFF2-40B4-BE49-F238E27FC236}">
                <a16:creationId xmlns:a16="http://schemas.microsoft.com/office/drawing/2014/main" id="{45B2C335-7060-4C19-991E-D8F5CF6493B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167036" y="25200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16" name="Cube 115">
            <a:extLst>
              <a:ext uri="{FF2B5EF4-FFF2-40B4-BE49-F238E27FC236}">
                <a16:creationId xmlns:a16="http://schemas.microsoft.com/office/drawing/2014/main" id="{258670A0-B4E8-4496-B539-8AC13DE82A4A}"/>
              </a:ext>
            </a:extLst>
          </p:cNvPr>
          <p:cNvSpPr/>
          <p:nvPr/>
        </p:nvSpPr>
        <p:spPr>
          <a:xfrm>
            <a:off x="3103503" y="2248139"/>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7" name="Cylinder 116">
            <a:extLst>
              <a:ext uri="{FF2B5EF4-FFF2-40B4-BE49-F238E27FC236}">
                <a16:creationId xmlns:a16="http://schemas.microsoft.com/office/drawing/2014/main" id="{9AA98DA4-F763-45C9-A23C-0B7329489225}"/>
              </a:ext>
            </a:extLst>
          </p:cNvPr>
          <p:cNvSpPr/>
          <p:nvPr/>
        </p:nvSpPr>
        <p:spPr>
          <a:xfrm>
            <a:off x="3714619" y="246591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8" name="Cylinder 117">
            <a:extLst>
              <a:ext uri="{FF2B5EF4-FFF2-40B4-BE49-F238E27FC236}">
                <a16:creationId xmlns:a16="http://schemas.microsoft.com/office/drawing/2014/main" id="{2D4534F4-EC43-4441-AC75-0D5CBBC29B0C}"/>
              </a:ext>
            </a:extLst>
          </p:cNvPr>
          <p:cNvSpPr/>
          <p:nvPr/>
        </p:nvSpPr>
        <p:spPr>
          <a:xfrm>
            <a:off x="3503209" y="245448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9" name="Picture 2" descr="Logos and Graphics | Node.js">
            <a:extLst>
              <a:ext uri="{FF2B5EF4-FFF2-40B4-BE49-F238E27FC236}">
                <a16:creationId xmlns:a16="http://schemas.microsoft.com/office/drawing/2014/main" id="{614CAD74-8F7D-414A-9764-EDD092E8A91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3083" y="2732583"/>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20" name="Speech Bubble: Rectangle 119">
            <a:extLst>
              <a:ext uri="{FF2B5EF4-FFF2-40B4-BE49-F238E27FC236}">
                <a16:creationId xmlns:a16="http://schemas.microsoft.com/office/drawing/2014/main" id="{6E066965-F531-49E5-B2B0-6CE7354FD431}"/>
              </a:ext>
            </a:extLst>
          </p:cNvPr>
          <p:cNvSpPr/>
          <p:nvPr/>
        </p:nvSpPr>
        <p:spPr>
          <a:xfrm>
            <a:off x="4188898" y="1794660"/>
            <a:ext cx="1322903" cy="309165"/>
          </a:xfrm>
          <a:prstGeom prst="wedgeRectCallout">
            <a:avLst>
              <a:gd name="adj1" fmla="val -60346"/>
              <a:gd name="adj2" fmla="val 14252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121" name="Picture 2" descr="http://bluedesk.nl/app/uploads/2015/04/Docker-Build-Ship-Run.jpg">
            <a:extLst>
              <a:ext uri="{FF2B5EF4-FFF2-40B4-BE49-F238E27FC236}">
                <a16:creationId xmlns:a16="http://schemas.microsoft.com/office/drawing/2014/main" id="{9EF6E5EF-A0AD-46EC-A7B9-1C326349711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817041" y="491364"/>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22" name="Speech Bubble: Rectangle 121">
            <a:extLst>
              <a:ext uri="{FF2B5EF4-FFF2-40B4-BE49-F238E27FC236}">
                <a16:creationId xmlns:a16="http://schemas.microsoft.com/office/drawing/2014/main" id="{4431604E-50FA-4986-8CB0-E23725E9AC83}"/>
              </a:ext>
            </a:extLst>
          </p:cNvPr>
          <p:cNvSpPr/>
          <p:nvPr/>
        </p:nvSpPr>
        <p:spPr>
          <a:xfrm>
            <a:off x="5865086" y="1227224"/>
            <a:ext cx="1322903" cy="309165"/>
          </a:xfrm>
          <a:prstGeom prst="wedgeRectCallout">
            <a:avLst>
              <a:gd name="adj1" fmla="val 49717"/>
              <a:gd name="adj2" fmla="val -13503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pic>
        <p:nvPicPr>
          <p:cNvPr id="123" name="Picture 2" descr="Logos and Graphics | Node.js">
            <a:extLst>
              <a:ext uri="{FF2B5EF4-FFF2-40B4-BE49-F238E27FC236}">
                <a16:creationId xmlns:a16="http://schemas.microsoft.com/office/drawing/2014/main" id="{47345F8E-3A9B-4515-BD5E-CC97447EE1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2702" y="941657"/>
            <a:ext cx="504150" cy="30916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F5F561F5-DE14-4557-AC6A-65721202A461}"/>
              </a:ext>
            </a:extLst>
          </p:cNvPr>
          <p:cNvCxnSpPr>
            <a:cxnSpLocks/>
            <a:stCxn id="114" idx="3"/>
          </p:cNvCxnSpPr>
          <p:nvPr/>
        </p:nvCxnSpPr>
        <p:spPr>
          <a:xfrm flipV="1">
            <a:off x="2331791" y="2559987"/>
            <a:ext cx="758080" cy="753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D8E67E4-B024-4E70-8238-DBF4003C4B32}"/>
              </a:ext>
            </a:extLst>
          </p:cNvPr>
          <p:cNvCxnSpPr>
            <a:cxnSpLocks/>
          </p:cNvCxnSpPr>
          <p:nvPr/>
        </p:nvCxnSpPr>
        <p:spPr>
          <a:xfrm flipH="1" flipV="1">
            <a:off x="4104045" y="2861556"/>
            <a:ext cx="974259" cy="483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Speech Bubble: Rectangle 55">
            <a:extLst>
              <a:ext uri="{FF2B5EF4-FFF2-40B4-BE49-F238E27FC236}">
                <a16:creationId xmlns:a16="http://schemas.microsoft.com/office/drawing/2014/main" id="{E970EE76-210B-453F-BD51-5B02B2CF8E6A}"/>
              </a:ext>
            </a:extLst>
          </p:cNvPr>
          <p:cNvSpPr/>
          <p:nvPr/>
        </p:nvSpPr>
        <p:spPr>
          <a:xfrm>
            <a:off x="4181456" y="1799360"/>
            <a:ext cx="1322903" cy="309165"/>
          </a:xfrm>
          <a:prstGeom prst="wedgeRectCallout">
            <a:avLst>
              <a:gd name="adj1" fmla="val 11433"/>
              <a:gd name="adj2" fmla="val 228981"/>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spTree>
    <p:extLst>
      <p:ext uri="{BB962C8B-B14F-4D97-AF65-F5344CB8AC3E}">
        <p14:creationId xmlns:p14="http://schemas.microsoft.com/office/powerpoint/2010/main" val="178790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2000" fill="hold"/>
                                        <p:tgtEl>
                                          <p:spTgt spid="97"/>
                                        </p:tgtEl>
                                      </p:cBhvr>
                                      <p:by x="150000" y="150000"/>
                                    </p:animScale>
                                  </p:childTnLst>
                                </p:cTn>
                              </p:par>
                              <p:par>
                                <p:cTn id="25" presetID="6" presetClass="emph" presetSubtype="0" fill="hold" grpId="1" nodeType="withEffect">
                                  <p:stCondLst>
                                    <p:cond delay="0"/>
                                  </p:stCondLst>
                                  <p:childTnLst>
                                    <p:animScale>
                                      <p:cBhvr>
                                        <p:cTn id="26" dur="2000" fill="hold"/>
                                        <p:tgtEl>
                                          <p:spTgt spid="98"/>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1" grpId="0" animBg="1"/>
      <p:bldP spid="95" grpId="0" animBg="1"/>
      <p:bldP spid="96" grpId="0" animBg="1"/>
      <p:bldP spid="97" grpId="0" animBg="1"/>
      <p:bldP spid="97" grpId="1" animBg="1"/>
      <p:bldP spid="98" grpId="0" animBg="1"/>
      <p:bldP spid="98" grpId="1" animBg="1"/>
      <p:bldP spid="111" grpId="0" animBg="1"/>
      <p:bldP spid="112" grpId="0" animBg="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be 47">
            <a:extLst>
              <a:ext uri="{FF2B5EF4-FFF2-40B4-BE49-F238E27FC236}">
                <a16:creationId xmlns:a16="http://schemas.microsoft.com/office/drawing/2014/main" id="{5E08D9F3-B39B-46BB-9DDA-FCC9FEC86E44}"/>
              </a:ext>
            </a:extLst>
          </p:cNvPr>
          <p:cNvSpPr/>
          <p:nvPr/>
        </p:nvSpPr>
        <p:spPr>
          <a:xfrm>
            <a:off x="273453" y="2131464"/>
            <a:ext cx="6336359" cy="2116473"/>
          </a:xfrm>
          <a:prstGeom prst="cube">
            <a:avLst/>
          </a:prstGeom>
          <a:solidFill>
            <a:schemeClr val="tx2">
              <a:lumMod val="40000"/>
              <a:lumOff val="6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a:t>Demo of Rolling Upgrade </a:t>
            </a:r>
            <a:r>
              <a:rPr lang="nl-NL" dirty="0" err="1"/>
              <a:t>and</a:t>
            </a:r>
            <a:r>
              <a:rPr lang="nl-NL" dirty="0"/>
              <a:t> </a:t>
            </a:r>
            <a:r>
              <a:rPr lang="nl-NL" dirty="0" err="1"/>
              <a:t>use</a:t>
            </a:r>
            <a:r>
              <a:rPr lang="nl-NL" dirty="0"/>
              <a:t> of Health </a:t>
            </a:r>
            <a:r>
              <a:rPr lang="nl-NL" dirty="0" err="1"/>
              <a:t>Probes</a:t>
            </a:r>
            <a:endParaRPr lang="en-NL" dirty="0"/>
          </a:p>
        </p:txBody>
      </p:sp>
      <p:sp>
        <p:nvSpPr>
          <p:cNvPr id="9" name="Cube 8">
            <a:extLst>
              <a:ext uri="{FF2B5EF4-FFF2-40B4-BE49-F238E27FC236}">
                <a16:creationId xmlns:a16="http://schemas.microsoft.com/office/drawing/2014/main" id="{E38E2315-6AEA-462C-B2A2-AEB887A3F023}"/>
              </a:ext>
            </a:extLst>
          </p:cNvPr>
          <p:cNvSpPr/>
          <p:nvPr/>
        </p:nvSpPr>
        <p:spPr>
          <a:xfrm>
            <a:off x="77498" y="2701587"/>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059919" y="3429918"/>
            <a:ext cx="812606" cy="390212"/>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68508" y="3231409"/>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99105" y="320894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780441" y="3510452"/>
            <a:ext cx="1288067" cy="76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844643" y="2604344"/>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4781110" y="2332473"/>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a:endCxn id="110" idx="1"/>
          </p:cNvCxnSpPr>
          <p:nvPr/>
        </p:nvCxnSpPr>
        <p:spPr>
          <a:xfrm flipV="1">
            <a:off x="5135658" y="2934350"/>
            <a:ext cx="25032" cy="600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1740555" y="2205896"/>
            <a:ext cx="841159" cy="794749"/>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a:cxnSpLocks/>
            <a:stCxn id="114" idx="3"/>
            <a:endCxn id="41" idx="2"/>
          </p:cNvCxnSpPr>
          <p:nvPr/>
        </p:nvCxnSpPr>
        <p:spPr>
          <a:xfrm>
            <a:off x="2331791" y="2567521"/>
            <a:ext cx="2449319" cy="261670"/>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a:stCxn id="114" idx="3"/>
          </p:cNvCxnSpPr>
          <p:nvPr/>
        </p:nvCxnSpPr>
        <p:spPr>
          <a:xfrm>
            <a:off x="2331791" y="2567521"/>
            <a:ext cx="848676" cy="70473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40515" y="4386765"/>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Straight Arrow Connector 33">
            <a:extLst>
              <a:ext uri="{FF2B5EF4-FFF2-40B4-BE49-F238E27FC236}">
                <a16:creationId xmlns:a16="http://schemas.microsoft.com/office/drawing/2014/main" id="{3EA357AE-1CE7-486C-9BB0-9366DA2879B1}"/>
              </a:ext>
            </a:extLst>
          </p:cNvPr>
          <p:cNvCxnSpPr>
            <a:cxnSpLocks/>
            <a:stCxn id="19" idx="2"/>
            <a:endCxn id="33" idx="0"/>
          </p:cNvCxnSpPr>
          <p:nvPr/>
        </p:nvCxnSpPr>
        <p:spPr>
          <a:xfrm flipH="1">
            <a:off x="1941965" y="2920628"/>
            <a:ext cx="177275" cy="198777"/>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9EFD33-E4B7-4004-A02F-2148A06BE0CD}"/>
              </a:ext>
            </a:extLst>
          </p:cNvPr>
          <p:cNvCxnSpPr>
            <a:cxnSpLocks/>
          </p:cNvCxnSpPr>
          <p:nvPr/>
        </p:nvCxnSpPr>
        <p:spPr>
          <a:xfrm flipH="1">
            <a:off x="2095040" y="3630828"/>
            <a:ext cx="2991906" cy="235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25" descr="Image result for docker container icon">
            <a:extLst>
              <a:ext uri="{FF2B5EF4-FFF2-40B4-BE49-F238E27FC236}">
                <a16:creationId xmlns:a16="http://schemas.microsoft.com/office/drawing/2014/main" id="{B3EF7E8C-052A-496E-80EF-14B552E9538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41407" y="3401459"/>
            <a:ext cx="862796" cy="414314"/>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50A2DF0-4A01-4670-AA75-DA41C1A97306}"/>
              </a:ext>
            </a:extLst>
          </p:cNvPr>
          <p:cNvSpPr/>
          <p:nvPr/>
        </p:nvSpPr>
        <p:spPr>
          <a:xfrm>
            <a:off x="1144390" y="3119405"/>
            <a:ext cx="1375699" cy="877802"/>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Rectangle 41">
            <a:extLst>
              <a:ext uri="{FF2B5EF4-FFF2-40B4-BE49-F238E27FC236}">
                <a16:creationId xmlns:a16="http://schemas.microsoft.com/office/drawing/2014/main" id="{A6056C70-2421-4518-A809-B9056BC5446E}"/>
              </a:ext>
            </a:extLst>
          </p:cNvPr>
          <p:cNvSpPr/>
          <p:nvPr/>
        </p:nvSpPr>
        <p:spPr>
          <a:xfrm>
            <a:off x="719999" y="771295"/>
            <a:ext cx="4625724" cy="40023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kubectl</a:t>
            </a:r>
            <a:r>
              <a:rPr lang="en-US" sz="1600" dirty="0">
                <a:solidFill>
                  <a:schemeClr val="tx1"/>
                </a:solidFill>
                <a:latin typeface="Courier New" panose="02070309020205020404" pitchFamily="49" charset="0"/>
                <a:cs typeface="Courier New" panose="02070309020205020404" pitchFamily="49" charset="0"/>
              </a:rPr>
              <a:t> apply –f deployment-v2.yaml</a:t>
            </a:r>
          </a:p>
        </p:txBody>
      </p:sp>
      <p:sp>
        <p:nvSpPr>
          <p:cNvPr id="88" name="Cylinder 87">
            <a:extLst>
              <a:ext uri="{FF2B5EF4-FFF2-40B4-BE49-F238E27FC236}">
                <a16:creationId xmlns:a16="http://schemas.microsoft.com/office/drawing/2014/main" id="{40316299-842C-481A-99BD-DE08CA2380C2}"/>
              </a:ext>
            </a:extLst>
          </p:cNvPr>
          <p:cNvSpPr/>
          <p:nvPr/>
        </p:nvSpPr>
        <p:spPr>
          <a:xfrm>
            <a:off x="1714740" y="334147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2" name="Speech Bubble: Rectangle 91">
            <a:extLst>
              <a:ext uri="{FF2B5EF4-FFF2-40B4-BE49-F238E27FC236}">
                <a16:creationId xmlns:a16="http://schemas.microsoft.com/office/drawing/2014/main" id="{653C2BA0-F3A3-4C95-B34E-3A47D3476148}"/>
              </a:ext>
            </a:extLst>
          </p:cNvPr>
          <p:cNvSpPr/>
          <p:nvPr/>
        </p:nvSpPr>
        <p:spPr>
          <a:xfrm>
            <a:off x="582354" y="1732302"/>
            <a:ext cx="1182594" cy="309165"/>
          </a:xfrm>
          <a:prstGeom prst="wedgeRectCallout">
            <a:avLst>
              <a:gd name="adj1" fmla="val 69398"/>
              <a:gd name="adj2" fmla="val 1470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Deployment</a:t>
            </a:r>
            <a:endParaRPr lang="en-NL" dirty="0"/>
          </a:p>
        </p:txBody>
      </p:sp>
      <p:sp>
        <p:nvSpPr>
          <p:cNvPr id="94" name="Cylinder 93">
            <a:extLst>
              <a:ext uri="{FF2B5EF4-FFF2-40B4-BE49-F238E27FC236}">
                <a16:creationId xmlns:a16="http://schemas.microsoft.com/office/drawing/2014/main" id="{48807CBB-9510-4232-BE2E-BAD47C0071CE}"/>
              </a:ext>
            </a:extLst>
          </p:cNvPr>
          <p:cNvSpPr/>
          <p:nvPr/>
        </p:nvSpPr>
        <p:spPr>
          <a:xfrm>
            <a:off x="1503330" y="333004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5" name="Cylinder 94">
            <a:extLst>
              <a:ext uri="{FF2B5EF4-FFF2-40B4-BE49-F238E27FC236}">
                <a16:creationId xmlns:a16="http://schemas.microsoft.com/office/drawing/2014/main" id="{76D2ECE5-A7AF-4A38-8CB7-B8B09248E79E}"/>
              </a:ext>
            </a:extLst>
          </p:cNvPr>
          <p:cNvSpPr/>
          <p:nvPr/>
        </p:nvSpPr>
        <p:spPr>
          <a:xfrm>
            <a:off x="3358086" y="3367079"/>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Cylinder 95">
            <a:extLst>
              <a:ext uri="{FF2B5EF4-FFF2-40B4-BE49-F238E27FC236}">
                <a16:creationId xmlns:a16="http://schemas.microsoft.com/office/drawing/2014/main" id="{4182581A-E8B4-4098-B7D7-880072AE6142}"/>
              </a:ext>
            </a:extLst>
          </p:cNvPr>
          <p:cNvSpPr/>
          <p:nvPr/>
        </p:nvSpPr>
        <p:spPr>
          <a:xfrm>
            <a:off x="3146676" y="3355647"/>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7" name="Cylinder 96">
            <a:extLst>
              <a:ext uri="{FF2B5EF4-FFF2-40B4-BE49-F238E27FC236}">
                <a16:creationId xmlns:a16="http://schemas.microsoft.com/office/drawing/2014/main" id="{09A7FF09-8790-4838-A82A-1E16E3F7A2E0}"/>
              </a:ext>
            </a:extLst>
          </p:cNvPr>
          <p:cNvSpPr/>
          <p:nvPr/>
        </p:nvSpPr>
        <p:spPr>
          <a:xfrm>
            <a:off x="5392226" y="2550250"/>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8" name="Cylinder 97">
            <a:extLst>
              <a:ext uri="{FF2B5EF4-FFF2-40B4-BE49-F238E27FC236}">
                <a16:creationId xmlns:a16="http://schemas.microsoft.com/office/drawing/2014/main" id="{D1DFC4E5-6589-4F14-82AD-8B7102EC6A47}"/>
              </a:ext>
            </a:extLst>
          </p:cNvPr>
          <p:cNvSpPr/>
          <p:nvPr/>
        </p:nvSpPr>
        <p:spPr>
          <a:xfrm>
            <a:off x="5180816" y="2538818"/>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9" name="Cube 98">
            <a:extLst>
              <a:ext uri="{FF2B5EF4-FFF2-40B4-BE49-F238E27FC236}">
                <a16:creationId xmlns:a16="http://schemas.microsoft.com/office/drawing/2014/main" id="{B21FB821-11D4-4C05-9C01-DCCE065F0078}"/>
              </a:ext>
            </a:extLst>
          </p:cNvPr>
          <p:cNvSpPr/>
          <p:nvPr/>
        </p:nvSpPr>
        <p:spPr>
          <a:xfrm>
            <a:off x="7604053" y="2462883"/>
            <a:ext cx="1266092" cy="3319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0" name="Speech Bubble: Rectangle 99">
            <a:extLst>
              <a:ext uri="{FF2B5EF4-FFF2-40B4-BE49-F238E27FC236}">
                <a16:creationId xmlns:a16="http://schemas.microsoft.com/office/drawing/2014/main" id="{1F3A1DB4-3715-4F0B-8D72-432946406335}"/>
              </a:ext>
            </a:extLst>
          </p:cNvPr>
          <p:cNvSpPr/>
          <p:nvPr/>
        </p:nvSpPr>
        <p:spPr>
          <a:xfrm>
            <a:off x="7560461" y="2114459"/>
            <a:ext cx="802672" cy="205997"/>
          </a:xfrm>
          <a:prstGeom prst="wedgeRectCallout">
            <a:avLst>
              <a:gd name="adj1" fmla="val 29808"/>
              <a:gd name="adj2" fmla="val 1215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kubelet</a:t>
            </a:r>
            <a:endParaRPr lang="en-NL" dirty="0"/>
          </a:p>
        </p:txBody>
      </p:sp>
      <p:pic>
        <p:nvPicPr>
          <p:cNvPr id="101" name="Graphic 100" descr="Stopwatch">
            <a:extLst>
              <a:ext uri="{FF2B5EF4-FFF2-40B4-BE49-F238E27FC236}">
                <a16:creationId xmlns:a16="http://schemas.microsoft.com/office/drawing/2014/main" id="{CC09FCDF-A9ED-4B4B-B083-FF87BB829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2144" y="2601985"/>
            <a:ext cx="334987" cy="334987"/>
          </a:xfrm>
          <a:prstGeom prst="rect">
            <a:avLst/>
          </a:prstGeom>
        </p:spPr>
      </p:pic>
      <p:pic>
        <p:nvPicPr>
          <p:cNvPr id="102" name="Picture 11">
            <a:extLst>
              <a:ext uri="{FF2B5EF4-FFF2-40B4-BE49-F238E27FC236}">
                <a16:creationId xmlns:a16="http://schemas.microsoft.com/office/drawing/2014/main" id="{D899D953-895C-42FF-A972-187A89C49F9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470879" y="2576831"/>
            <a:ext cx="334987" cy="21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Cloud 102">
            <a:extLst>
              <a:ext uri="{FF2B5EF4-FFF2-40B4-BE49-F238E27FC236}">
                <a16:creationId xmlns:a16="http://schemas.microsoft.com/office/drawing/2014/main" id="{905726B8-DFA8-487A-A7F4-3495AC0C6362}"/>
              </a:ext>
            </a:extLst>
          </p:cNvPr>
          <p:cNvSpPr/>
          <p:nvPr/>
        </p:nvSpPr>
        <p:spPr>
          <a:xfrm>
            <a:off x="6492607" y="150567"/>
            <a:ext cx="2423617"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104" name="Picture 3">
            <a:extLst>
              <a:ext uri="{FF2B5EF4-FFF2-40B4-BE49-F238E27FC236}">
                <a16:creationId xmlns:a16="http://schemas.microsoft.com/office/drawing/2014/main" id="{18D2B808-5FF3-443E-982C-3348D6144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927" y="421002"/>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 name="Picture 2" descr="http://bluedesk.nl/app/uploads/2015/04/Docker-Build-Ship-Run.jpg">
            <a:extLst>
              <a:ext uri="{FF2B5EF4-FFF2-40B4-BE49-F238E27FC236}">
                <a16:creationId xmlns:a16="http://schemas.microsoft.com/office/drawing/2014/main" id="{AE4958A9-C80C-4FB1-94C7-E78A3345F1B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36853" y="400427"/>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07" name="Speech Bubble: Rectangle 106">
            <a:extLst>
              <a:ext uri="{FF2B5EF4-FFF2-40B4-BE49-F238E27FC236}">
                <a16:creationId xmlns:a16="http://schemas.microsoft.com/office/drawing/2014/main" id="{DC2D15D8-2E56-4A26-B5B5-70CA56E4AC9A}"/>
              </a:ext>
            </a:extLst>
          </p:cNvPr>
          <p:cNvSpPr/>
          <p:nvPr/>
        </p:nvSpPr>
        <p:spPr>
          <a:xfrm>
            <a:off x="7482962" y="5411"/>
            <a:ext cx="1322903" cy="309165"/>
          </a:xfrm>
          <a:prstGeom prst="wedgeRectCallout">
            <a:avLst>
              <a:gd name="adj1" fmla="val 24195"/>
              <a:gd name="adj2" fmla="val 153902"/>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2050" name="Picture 2" descr="Logos and Graphics | Node.js">
            <a:extLst>
              <a:ext uri="{FF2B5EF4-FFF2-40B4-BE49-F238E27FC236}">
                <a16:creationId xmlns:a16="http://schemas.microsoft.com/office/drawing/2014/main" id="{B5814090-8F3F-4641-A4DF-044DFF9012F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2514" y="850720"/>
            <a:ext cx="504150" cy="30916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Logos and Graphics | Node.js">
            <a:extLst>
              <a:ext uri="{FF2B5EF4-FFF2-40B4-BE49-F238E27FC236}">
                <a16:creationId xmlns:a16="http://schemas.microsoft.com/office/drawing/2014/main" id="{0ADA5503-286A-40AD-BE4F-3F5CB3EDE0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671" y="3502568"/>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Logos and Graphics | Node.js">
            <a:extLst>
              <a:ext uri="{FF2B5EF4-FFF2-40B4-BE49-F238E27FC236}">
                <a16:creationId xmlns:a16="http://schemas.microsoft.com/office/drawing/2014/main" id="{EE3E217E-7D75-4465-BFA6-7E570C523C7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315" y="3564124"/>
            <a:ext cx="382992" cy="23486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Logos and Graphics | Node.js">
            <a:extLst>
              <a:ext uri="{FF2B5EF4-FFF2-40B4-BE49-F238E27FC236}">
                <a16:creationId xmlns:a16="http://schemas.microsoft.com/office/drawing/2014/main" id="{0F7AFC32-45FF-417C-9F09-1D5DC74C5EE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0690" y="2816917"/>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11" name="Speech Bubble: Rectangle 110">
            <a:extLst>
              <a:ext uri="{FF2B5EF4-FFF2-40B4-BE49-F238E27FC236}">
                <a16:creationId xmlns:a16="http://schemas.microsoft.com/office/drawing/2014/main" id="{07D68B05-9CAB-45A8-9FAE-DD5D58D02AAD}"/>
              </a:ext>
            </a:extLst>
          </p:cNvPr>
          <p:cNvSpPr/>
          <p:nvPr/>
        </p:nvSpPr>
        <p:spPr>
          <a:xfrm>
            <a:off x="3059647" y="4103569"/>
            <a:ext cx="1322903" cy="309165"/>
          </a:xfrm>
          <a:prstGeom prst="wedgeRectCallout">
            <a:avLst>
              <a:gd name="adj1" fmla="val -132656"/>
              <a:gd name="adj2" fmla="val -173714"/>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sp>
        <p:nvSpPr>
          <p:cNvPr id="19" name="Rectangle: Rounded Corners 18">
            <a:extLst>
              <a:ext uri="{FF2B5EF4-FFF2-40B4-BE49-F238E27FC236}">
                <a16:creationId xmlns:a16="http://schemas.microsoft.com/office/drawing/2014/main" id="{2D8C9C38-3803-4336-81D0-452AEC978DF7}"/>
              </a:ext>
            </a:extLst>
          </p:cNvPr>
          <p:cNvSpPr/>
          <p:nvPr/>
        </p:nvSpPr>
        <p:spPr>
          <a:xfrm>
            <a:off x="1906689" y="2754228"/>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sp>
        <p:nvSpPr>
          <p:cNvPr id="114" name="Rectangle: Rounded Corners 113">
            <a:extLst>
              <a:ext uri="{FF2B5EF4-FFF2-40B4-BE49-F238E27FC236}">
                <a16:creationId xmlns:a16="http://schemas.microsoft.com/office/drawing/2014/main" id="{2E4373A9-B2C6-4B6C-8709-401ED86329A7}"/>
              </a:ext>
            </a:extLst>
          </p:cNvPr>
          <p:cNvSpPr/>
          <p:nvPr/>
        </p:nvSpPr>
        <p:spPr>
          <a:xfrm>
            <a:off x="1906689" y="2484321"/>
            <a:ext cx="425102" cy="16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RC</a:t>
            </a:r>
            <a:endParaRPr lang="en-NL" sz="1000" dirty="0"/>
          </a:p>
        </p:txBody>
      </p:sp>
      <p:pic>
        <p:nvPicPr>
          <p:cNvPr id="115" name="Picture 25" descr="Image result for docker container icon">
            <a:extLst>
              <a:ext uri="{FF2B5EF4-FFF2-40B4-BE49-F238E27FC236}">
                <a16:creationId xmlns:a16="http://schemas.microsoft.com/office/drawing/2014/main" id="{45B2C335-7060-4C19-991E-D8F5CF6493B7}"/>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167036" y="25200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16" name="Cube 115">
            <a:extLst>
              <a:ext uri="{FF2B5EF4-FFF2-40B4-BE49-F238E27FC236}">
                <a16:creationId xmlns:a16="http://schemas.microsoft.com/office/drawing/2014/main" id="{258670A0-B4E8-4496-B539-8AC13DE82A4A}"/>
              </a:ext>
            </a:extLst>
          </p:cNvPr>
          <p:cNvSpPr/>
          <p:nvPr/>
        </p:nvSpPr>
        <p:spPr>
          <a:xfrm>
            <a:off x="3103503" y="2248139"/>
            <a:ext cx="129761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7" name="Cylinder 116">
            <a:extLst>
              <a:ext uri="{FF2B5EF4-FFF2-40B4-BE49-F238E27FC236}">
                <a16:creationId xmlns:a16="http://schemas.microsoft.com/office/drawing/2014/main" id="{9AA98DA4-F763-45C9-A23C-0B7329489225}"/>
              </a:ext>
            </a:extLst>
          </p:cNvPr>
          <p:cNvSpPr/>
          <p:nvPr/>
        </p:nvSpPr>
        <p:spPr>
          <a:xfrm>
            <a:off x="3714619" y="2465916"/>
            <a:ext cx="119575" cy="11254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8" name="Cylinder 117">
            <a:extLst>
              <a:ext uri="{FF2B5EF4-FFF2-40B4-BE49-F238E27FC236}">
                <a16:creationId xmlns:a16="http://schemas.microsoft.com/office/drawing/2014/main" id="{2D4534F4-EC43-4441-AC75-0D5CBBC29B0C}"/>
              </a:ext>
            </a:extLst>
          </p:cNvPr>
          <p:cNvSpPr/>
          <p:nvPr/>
        </p:nvSpPr>
        <p:spPr>
          <a:xfrm>
            <a:off x="3503209" y="2454484"/>
            <a:ext cx="119575" cy="11254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9" name="Picture 2" descr="Logos and Graphics | Node.js">
            <a:extLst>
              <a:ext uri="{FF2B5EF4-FFF2-40B4-BE49-F238E27FC236}">
                <a16:creationId xmlns:a16="http://schemas.microsoft.com/office/drawing/2014/main" id="{614CAD74-8F7D-414A-9764-EDD092E8A91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3083" y="2732583"/>
            <a:ext cx="382992" cy="234866"/>
          </a:xfrm>
          <a:prstGeom prst="rect">
            <a:avLst/>
          </a:prstGeom>
          <a:noFill/>
          <a:extLst>
            <a:ext uri="{909E8E84-426E-40DD-AFC4-6F175D3DCCD1}">
              <a14:hiddenFill xmlns:a14="http://schemas.microsoft.com/office/drawing/2010/main">
                <a:solidFill>
                  <a:srgbClr val="FFFFFF"/>
                </a:solidFill>
              </a14:hiddenFill>
            </a:ext>
          </a:extLst>
        </p:spPr>
      </p:pic>
      <p:sp>
        <p:nvSpPr>
          <p:cNvPr id="120" name="Speech Bubble: Rectangle 119">
            <a:extLst>
              <a:ext uri="{FF2B5EF4-FFF2-40B4-BE49-F238E27FC236}">
                <a16:creationId xmlns:a16="http://schemas.microsoft.com/office/drawing/2014/main" id="{6E066965-F531-49E5-B2B0-6CE7354FD431}"/>
              </a:ext>
            </a:extLst>
          </p:cNvPr>
          <p:cNvSpPr/>
          <p:nvPr/>
        </p:nvSpPr>
        <p:spPr>
          <a:xfrm>
            <a:off x="4188898" y="1794660"/>
            <a:ext cx="1322903" cy="309165"/>
          </a:xfrm>
          <a:prstGeom prst="wedgeRectCallout">
            <a:avLst>
              <a:gd name="adj1" fmla="val -60346"/>
              <a:gd name="adj2" fmla="val 14252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pic>
        <p:nvPicPr>
          <p:cNvPr id="121" name="Picture 2" descr="http://bluedesk.nl/app/uploads/2015/04/Docker-Build-Ship-Run.jpg">
            <a:extLst>
              <a:ext uri="{FF2B5EF4-FFF2-40B4-BE49-F238E27FC236}">
                <a16:creationId xmlns:a16="http://schemas.microsoft.com/office/drawing/2014/main" id="{9EF6E5EF-A0AD-46EC-A7B9-1C326349711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817041" y="491364"/>
            <a:ext cx="1335473" cy="962627"/>
          </a:xfrm>
          <a:prstGeom prst="rect">
            <a:avLst/>
          </a:prstGeom>
          <a:noFill/>
          <a:extLst>
            <a:ext uri="{909E8E84-426E-40DD-AFC4-6F175D3DCCD1}">
              <a14:hiddenFill xmlns:a14="http://schemas.microsoft.com/office/drawing/2010/main">
                <a:solidFill>
                  <a:srgbClr val="FFFFFF"/>
                </a:solidFill>
              </a14:hiddenFill>
            </a:ext>
          </a:extLst>
        </p:spPr>
      </p:pic>
      <p:sp>
        <p:nvSpPr>
          <p:cNvPr id="122" name="Speech Bubble: Rectangle 121">
            <a:extLst>
              <a:ext uri="{FF2B5EF4-FFF2-40B4-BE49-F238E27FC236}">
                <a16:creationId xmlns:a16="http://schemas.microsoft.com/office/drawing/2014/main" id="{4431604E-50FA-4986-8CB0-E23725E9AC83}"/>
              </a:ext>
            </a:extLst>
          </p:cNvPr>
          <p:cNvSpPr/>
          <p:nvPr/>
        </p:nvSpPr>
        <p:spPr>
          <a:xfrm>
            <a:off x="5865086" y="1227224"/>
            <a:ext cx="1322903" cy="309165"/>
          </a:xfrm>
          <a:prstGeom prst="wedgeRectCallout">
            <a:avLst>
              <a:gd name="adj1" fmla="val 49717"/>
              <a:gd name="adj2" fmla="val -135037"/>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sharks-app:1.0</a:t>
            </a:r>
          </a:p>
        </p:txBody>
      </p:sp>
      <p:pic>
        <p:nvPicPr>
          <p:cNvPr id="123" name="Picture 2" descr="Logos and Graphics | Node.js">
            <a:extLst>
              <a:ext uri="{FF2B5EF4-FFF2-40B4-BE49-F238E27FC236}">
                <a16:creationId xmlns:a16="http://schemas.microsoft.com/office/drawing/2014/main" id="{47345F8E-3A9B-4515-BD5E-CC97447EE1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2702" y="941657"/>
            <a:ext cx="504150" cy="30916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F5F561F5-DE14-4557-AC6A-65721202A461}"/>
              </a:ext>
            </a:extLst>
          </p:cNvPr>
          <p:cNvCxnSpPr>
            <a:cxnSpLocks/>
            <a:stCxn id="114" idx="3"/>
          </p:cNvCxnSpPr>
          <p:nvPr/>
        </p:nvCxnSpPr>
        <p:spPr>
          <a:xfrm flipV="1">
            <a:off x="2331791" y="2559987"/>
            <a:ext cx="758080" cy="753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D8E67E4-B024-4E70-8238-DBF4003C4B32}"/>
              </a:ext>
            </a:extLst>
          </p:cNvPr>
          <p:cNvCxnSpPr>
            <a:cxnSpLocks/>
          </p:cNvCxnSpPr>
          <p:nvPr/>
        </p:nvCxnSpPr>
        <p:spPr>
          <a:xfrm flipH="1" flipV="1">
            <a:off x="4104045" y="2861556"/>
            <a:ext cx="974259" cy="483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Speech Bubble: Rectangle 55">
            <a:extLst>
              <a:ext uri="{FF2B5EF4-FFF2-40B4-BE49-F238E27FC236}">
                <a16:creationId xmlns:a16="http://schemas.microsoft.com/office/drawing/2014/main" id="{E970EE76-210B-453F-BD51-5B02B2CF8E6A}"/>
              </a:ext>
            </a:extLst>
          </p:cNvPr>
          <p:cNvSpPr/>
          <p:nvPr/>
        </p:nvSpPr>
        <p:spPr>
          <a:xfrm>
            <a:off x="4181456" y="1799360"/>
            <a:ext cx="1322903" cy="309165"/>
          </a:xfrm>
          <a:prstGeom prst="wedgeRectCallout">
            <a:avLst>
              <a:gd name="adj1" fmla="val 11433"/>
              <a:gd name="adj2" fmla="val 228981"/>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sp>
        <p:nvSpPr>
          <p:cNvPr id="58" name="Speech Bubble: Rectangle 57">
            <a:extLst>
              <a:ext uri="{FF2B5EF4-FFF2-40B4-BE49-F238E27FC236}">
                <a16:creationId xmlns:a16="http://schemas.microsoft.com/office/drawing/2014/main" id="{6C9B64B4-A18B-42EC-8B4F-2E42AB2C505C}"/>
              </a:ext>
            </a:extLst>
          </p:cNvPr>
          <p:cNvSpPr/>
          <p:nvPr/>
        </p:nvSpPr>
        <p:spPr>
          <a:xfrm>
            <a:off x="4186572" y="1797164"/>
            <a:ext cx="1322903" cy="309165"/>
          </a:xfrm>
          <a:prstGeom prst="wedgeRectCallout">
            <a:avLst>
              <a:gd name="adj1" fmla="val -89058"/>
              <a:gd name="adj2" fmla="val 529296"/>
            </a:avLst>
          </a:prstGeom>
        </p:spPr>
        <p:style>
          <a:lnRef idx="1">
            <a:schemeClr val="accent3"/>
          </a:lnRef>
          <a:fillRef idx="2">
            <a:schemeClr val="accent3"/>
          </a:fillRef>
          <a:effectRef idx="1">
            <a:schemeClr val="accent3"/>
          </a:effectRef>
          <a:fontRef idx="minor">
            <a:schemeClr val="dk1"/>
          </a:fontRef>
        </p:style>
        <p:txBody>
          <a:bodyPr rtlCol="0" anchor="ctr"/>
          <a:lstStyle/>
          <a:p>
            <a:r>
              <a:rPr lang="nl-NL" dirty="0"/>
              <a:t>sharks-app:2.0</a:t>
            </a:r>
          </a:p>
        </p:txBody>
      </p:sp>
    </p:spTree>
    <p:extLst>
      <p:ext uri="{BB962C8B-B14F-4D97-AF65-F5344CB8AC3E}">
        <p14:creationId xmlns:p14="http://schemas.microsoft.com/office/powerpoint/2010/main" val="37231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1" nodeType="clickEffect">
                                  <p:stCondLst>
                                    <p:cond delay="0"/>
                                  </p:stCondLst>
                                  <p:childTnLst>
                                    <p:animEffect transition="out" filter="fade">
                                      <p:cBhvr>
                                        <p:cTn id="24" dur="500" tmFilter="0, 0; .2, .5; .8, .5; 1, 0"/>
                                        <p:tgtEl>
                                          <p:spTgt spid="95"/>
                                        </p:tgtEl>
                                      </p:cBhvr>
                                    </p:animEffect>
                                    <p:animScale>
                                      <p:cBhvr>
                                        <p:cTn id="25" dur="250" autoRev="1" fill="hold"/>
                                        <p:tgtEl>
                                          <p:spTgt spid="95"/>
                                        </p:tgtEl>
                                      </p:cBhvr>
                                      <p:by x="105000" y="105000"/>
                                    </p:animScale>
                                  </p:childTnLst>
                                </p:cTn>
                              </p:par>
                              <p:par>
                                <p:cTn id="26" presetID="26" presetClass="emph" presetSubtype="0" fill="hold" grpId="1" nodeType="withEffect">
                                  <p:stCondLst>
                                    <p:cond delay="0"/>
                                  </p:stCondLst>
                                  <p:childTnLst>
                                    <p:animEffect transition="out" filter="fade">
                                      <p:cBhvr>
                                        <p:cTn id="27" dur="500" tmFilter="0, 0; .2, .5; .8, .5; 1, 0"/>
                                        <p:tgtEl>
                                          <p:spTgt spid="96"/>
                                        </p:tgtEl>
                                      </p:cBhvr>
                                    </p:animEffect>
                                    <p:animScale>
                                      <p:cBhvr>
                                        <p:cTn id="28" dur="250" autoRev="1" fill="hold"/>
                                        <p:tgtEl>
                                          <p:spTgt spid="96"/>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P spid="88" grpId="0" animBg="1"/>
      <p:bldP spid="94" grpId="0" animBg="1"/>
      <p:bldP spid="95" grpId="0" animBg="1"/>
      <p:bldP spid="95" grpId="1" animBg="1"/>
      <p:bldP spid="96" grpId="0" animBg="1"/>
      <p:bldP spid="96" grpId="1" animBg="1"/>
      <p:bldP spid="111" grpId="0" animBg="1"/>
      <p:bldP spid="111" grpId="1"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660B-A139-487A-BA23-8D6F41F48C7A}"/>
              </a:ext>
            </a:extLst>
          </p:cNvPr>
          <p:cNvSpPr>
            <a:spLocks noGrp="1"/>
          </p:cNvSpPr>
          <p:nvPr>
            <p:ph type="title"/>
          </p:nvPr>
        </p:nvSpPr>
        <p:spPr/>
        <p:txBody>
          <a:bodyPr/>
          <a:lstStyle/>
          <a:p>
            <a:r>
              <a:rPr lang="nl-NL" dirty="0" err="1"/>
              <a:t>Other</a:t>
            </a:r>
            <a:r>
              <a:rPr lang="nl-NL" dirty="0"/>
              <a:t> </a:t>
            </a:r>
            <a:r>
              <a:rPr lang="nl-NL" dirty="0" err="1"/>
              <a:t>Kubernetes</a:t>
            </a:r>
            <a:r>
              <a:rPr lang="nl-NL" dirty="0"/>
              <a:t> topics</a:t>
            </a:r>
            <a:endParaRPr lang="en-NL" dirty="0"/>
          </a:p>
        </p:txBody>
      </p:sp>
      <p:sp>
        <p:nvSpPr>
          <p:cNvPr id="3" name="Content Placeholder 2">
            <a:extLst>
              <a:ext uri="{FF2B5EF4-FFF2-40B4-BE49-F238E27FC236}">
                <a16:creationId xmlns:a16="http://schemas.microsoft.com/office/drawing/2014/main" id="{AC2E8115-E7DE-418F-A4C7-B8D52C6F43E7}"/>
              </a:ext>
            </a:extLst>
          </p:cNvPr>
          <p:cNvSpPr>
            <a:spLocks noGrp="1"/>
          </p:cNvSpPr>
          <p:nvPr>
            <p:ph idx="1"/>
          </p:nvPr>
        </p:nvSpPr>
        <p:spPr>
          <a:xfrm>
            <a:off x="720003" y="792000"/>
            <a:ext cx="7263412" cy="3780000"/>
          </a:xfrm>
        </p:spPr>
        <p:txBody>
          <a:bodyPr/>
          <a:lstStyle/>
          <a:p>
            <a:r>
              <a:rPr lang="nl-NL" dirty="0"/>
              <a:t>Job </a:t>
            </a:r>
            <a:r>
              <a:rPr lang="nl-NL" dirty="0" err="1"/>
              <a:t>and</a:t>
            </a:r>
            <a:r>
              <a:rPr lang="nl-NL" dirty="0"/>
              <a:t> </a:t>
            </a:r>
            <a:r>
              <a:rPr lang="nl-NL" dirty="0" err="1"/>
              <a:t>CronJob</a:t>
            </a:r>
            <a:endParaRPr lang="nl-NL" dirty="0"/>
          </a:p>
          <a:p>
            <a:pPr lvl="1"/>
            <a:r>
              <a:rPr lang="nl-NL" dirty="0" err="1"/>
              <a:t>Create</a:t>
            </a:r>
            <a:r>
              <a:rPr lang="nl-NL" dirty="0"/>
              <a:t> </a:t>
            </a:r>
            <a:r>
              <a:rPr lang="nl-NL" dirty="0" err="1"/>
              <a:t>one</a:t>
            </a:r>
            <a:r>
              <a:rPr lang="nl-NL" dirty="0"/>
              <a:t> [or more] </a:t>
            </a:r>
            <a:r>
              <a:rPr lang="nl-NL" dirty="0" err="1"/>
              <a:t>Pods</a:t>
            </a:r>
            <a:r>
              <a:rPr lang="nl-NL" dirty="0"/>
              <a:t> </a:t>
            </a:r>
            <a:r>
              <a:rPr lang="nl-NL" dirty="0" err="1"/>
              <a:t>to</a:t>
            </a:r>
            <a:r>
              <a:rPr lang="nl-NL" dirty="0"/>
              <a:t> run </a:t>
            </a:r>
            <a:r>
              <a:rPr lang="nl-NL" dirty="0" err="1"/>
              <a:t>and</a:t>
            </a:r>
            <a:r>
              <a:rPr lang="nl-NL" dirty="0"/>
              <a:t> </a:t>
            </a:r>
            <a:r>
              <a:rPr lang="nl-NL" dirty="0" err="1"/>
              <a:t>successfully</a:t>
            </a:r>
            <a:r>
              <a:rPr lang="nl-NL" dirty="0"/>
              <a:t> complete a </a:t>
            </a:r>
            <a:r>
              <a:rPr lang="nl-NL" dirty="0" err="1"/>
              <a:t>workload</a:t>
            </a:r>
            <a:endParaRPr lang="nl-NL" dirty="0"/>
          </a:p>
          <a:p>
            <a:pPr lvl="1"/>
            <a:r>
              <a:rPr lang="nl-NL" dirty="0" err="1"/>
              <a:t>Use</a:t>
            </a:r>
            <a:r>
              <a:rPr lang="nl-NL" dirty="0"/>
              <a:t> </a:t>
            </a:r>
            <a:r>
              <a:rPr lang="nl-NL" dirty="0" err="1"/>
              <a:t>CronJob</a:t>
            </a:r>
            <a:r>
              <a:rPr lang="nl-NL" dirty="0"/>
              <a:t> </a:t>
            </a:r>
            <a:r>
              <a:rPr lang="nl-NL" dirty="0" err="1"/>
              <a:t>to</a:t>
            </a:r>
            <a:r>
              <a:rPr lang="nl-NL" dirty="0"/>
              <a:t> </a:t>
            </a:r>
            <a:r>
              <a:rPr lang="nl-NL" dirty="0" err="1"/>
              <a:t>schedule</a:t>
            </a:r>
            <a:r>
              <a:rPr lang="nl-NL" dirty="0"/>
              <a:t> a Job </a:t>
            </a:r>
            <a:r>
              <a:rPr lang="nl-NL" dirty="0" err="1"/>
              <a:t>according</a:t>
            </a:r>
            <a:r>
              <a:rPr lang="nl-NL" dirty="0"/>
              <a:t> </a:t>
            </a:r>
            <a:r>
              <a:rPr lang="nl-NL" dirty="0" err="1"/>
              <a:t>to</a:t>
            </a:r>
            <a:r>
              <a:rPr lang="nl-NL" dirty="0"/>
              <a:t> a </a:t>
            </a:r>
            <a:r>
              <a:rPr lang="nl-NL" dirty="0" err="1"/>
              <a:t>Cron</a:t>
            </a:r>
            <a:r>
              <a:rPr lang="nl-NL" dirty="0"/>
              <a:t> type time </a:t>
            </a:r>
            <a:r>
              <a:rPr lang="nl-NL" dirty="0" err="1"/>
              <a:t>schedule</a:t>
            </a:r>
            <a:br>
              <a:rPr lang="nl-NL" dirty="0"/>
            </a:br>
            <a:endParaRPr lang="nl-NL" dirty="0"/>
          </a:p>
          <a:p>
            <a:r>
              <a:rPr lang="nl-NL" dirty="0" err="1"/>
              <a:t>Taint</a:t>
            </a:r>
            <a:r>
              <a:rPr lang="nl-NL" dirty="0"/>
              <a:t> </a:t>
            </a:r>
            <a:r>
              <a:rPr lang="nl-NL" dirty="0" err="1"/>
              <a:t>and</a:t>
            </a:r>
            <a:r>
              <a:rPr lang="nl-NL" dirty="0"/>
              <a:t> </a:t>
            </a:r>
            <a:r>
              <a:rPr lang="nl-NL" dirty="0" err="1"/>
              <a:t>Tolerations</a:t>
            </a:r>
            <a:endParaRPr lang="nl-NL" dirty="0"/>
          </a:p>
          <a:p>
            <a:pPr lvl="1"/>
            <a:r>
              <a:rPr lang="nl-NL" dirty="0" err="1"/>
              <a:t>Settings</a:t>
            </a:r>
            <a:r>
              <a:rPr lang="nl-NL" dirty="0"/>
              <a:t> on Node (</a:t>
            </a:r>
            <a:r>
              <a:rPr lang="nl-NL" dirty="0" err="1"/>
              <a:t>taint</a:t>
            </a:r>
            <a:r>
              <a:rPr lang="nl-NL" dirty="0"/>
              <a:t>) </a:t>
            </a:r>
            <a:r>
              <a:rPr lang="nl-NL" dirty="0" err="1"/>
              <a:t>and</a:t>
            </a:r>
            <a:r>
              <a:rPr lang="nl-NL" dirty="0"/>
              <a:t> </a:t>
            </a:r>
            <a:r>
              <a:rPr lang="nl-NL" dirty="0" err="1"/>
              <a:t>Pod</a:t>
            </a:r>
            <a:r>
              <a:rPr lang="nl-NL" dirty="0"/>
              <a:t> (</a:t>
            </a:r>
            <a:r>
              <a:rPr lang="nl-NL" dirty="0" err="1"/>
              <a:t>toleration</a:t>
            </a:r>
            <a:r>
              <a:rPr lang="nl-NL" dirty="0"/>
              <a:t>) </a:t>
            </a:r>
            <a:r>
              <a:rPr lang="nl-NL" dirty="0" err="1"/>
              <a:t>to</a:t>
            </a:r>
            <a:r>
              <a:rPr lang="nl-NL" dirty="0"/>
              <a:t> </a:t>
            </a:r>
            <a:r>
              <a:rPr lang="nl-NL" dirty="0" err="1"/>
              <a:t>steer</a:t>
            </a:r>
            <a:r>
              <a:rPr lang="nl-NL" dirty="0"/>
              <a:t> </a:t>
            </a:r>
            <a:r>
              <a:rPr lang="nl-NL" dirty="0" err="1"/>
              <a:t>onto</a:t>
            </a:r>
            <a:r>
              <a:rPr lang="nl-NL" dirty="0"/>
              <a:t> </a:t>
            </a:r>
            <a:r>
              <a:rPr lang="nl-NL" dirty="0" err="1"/>
              <a:t>which</a:t>
            </a:r>
            <a:r>
              <a:rPr lang="nl-NL" dirty="0"/>
              <a:t> cluster </a:t>
            </a:r>
            <a:r>
              <a:rPr lang="nl-NL" dirty="0" err="1"/>
              <a:t>nodes</a:t>
            </a:r>
            <a:r>
              <a:rPr lang="nl-NL" dirty="0"/>
              <a:t> a </a:t>
            </a:r>
            <a:r>
              <a:rPr lang="nl-NL" dirty="0" err="1"/>
              <a:t>Pod</a:t>
            </a:r>
            <a:r>
              <a:rPr lang="nl-NL" dirty="0"/>
              <a:t> is </a:t>
            </a:r>
            <a:r>
              <a:rPr lang="nl-NL" dirty="0" err="1"/>
              <a:t>scheduled</a:t>
            </a:r>
            <a:br>
              <a:rPr lang="nl-NL" dirty="0"/>
            </a:br>
            <a:endParaRPr lang="nl-NL" dirty="0"/>
          </a:p>
          <a:p>
            <a:r>
              <a:rPr lang="nl-NL" dirty="0" err="1"/>
              <a:t>DaemonSet</a:t>
            </a:r>
            <a:r>
              <a:rPr lang="nl-NL" dirty="0"/>
              <a:t> </a:t>
            </a:r>
          </a:p>
          <a:p>
            <a:pPr lvl="1"/>
            <a:r>
              <a:rPr lang="nl-NL" dirty="0"/>
              <a:t>a special type of </a:t>
            </a:r>
            <a:r>
              <a:rPr lang="nl-NL" dirty="0" err="1"/>
              <a:t>Pod</a:t>
            </a:r>
            <a:r>
              <a:rPr lang="nl-NL" dirty="0"/>
              <a:t> – </a:t>
            </a:r>
            <a:r>
              <a:rPr lang="nl-NL" dirty="0" err="1"/>
              <a:t>that</a:t>
            </a:r>
            <a:r>
              <a:rPr lang="nl-NL" dirty="0"/>
              <a:t> is </a:t>
            </a:r>
            <a:r>
              <a:rPr lang="nl-NL" dirty="0" err="1"/>
              <a:t>guaranteed</a:t>
            </a:r>
            <a:r>
              <a:rPr lang="nl-NL" dirty="0"/>
              <a:t> </a:t>
            </a:r>
            <a:r>
              <a:rPr lang="nl-NL" dirty="0" err="1"/>
              <a:t>to</a:t>
            </a:r>
            <a:r>
              <a:rPr lang="nl-NL" dirty="0"/>
              <a:t> run on </a:t>
            </a:r>
            <a:r>
              <a:rPr lang="nl-NL" dirty="0" err="1"/>
              <a:t>every</a:t>
            </a:r>
            <a:r>
              <a:rPr lang="nl-NL" dirty="0"/>
              <a:t> node of </a:t>
            </a:r>
            <a:r>
              <a:rPr lang="nl-NL" dirty="0" err="1"/>
              <a:t>the</a:t>
            </a:r>
            <a:r>
              <a:rPr lang="nl-NL" dirty="0"/>
              <a:t> </a:t>
            </a:r>
            <a:r>
              <a:rPr lang="nl-NL" dirty="0" err="1"/>
              <a:t>Kubernetes</a:t>
            </a:r>
            <a:r>
              <a:rPr lang="nl-NL" dirty="0"/>
              <a:t> Cluster; </a:t>
            </a:r>
            <a:r>
              <a:rPr lang="nl-NL" dirty="0" err="1"/>
              <a:t>when</a:t>
            </a:r>
            <a:r>
              <a:rPr lang="nl-NL" dirty="0"/>
              <a:t> a node is </a:t>
            </a:r>
            <a:r>
              <a:rPr lang="nl-NL" dirty="0" err="1"/>
              <a:t>added</a:t>
            </a:r>
            <a:r>
              <a:rPr lang="nl-NL" dirty="0"/>
              <a:t>, </a:t>
            </a:r>
            <a:r>
              <a:rPr lang="nl-NL" dirty="0" err="1"/>
              <a:t>the</a:t>
            </a:r>
            <a:r>
              <a:rPr lang="nl-NL" dirty="0"/>
              <a:t> </a:t>
            </a:r>
            <a:r>
              <a:rPr lang="nl-NL" dirty="0" err="1"/>
              <a:t>DaemonSet</a:t>
            </a:r>
            <a:r>
              <a:rPr lang="nl-NL" dirty="0"/>
              <a:t> </a:t>
            </a:r>
            <a:r>
              <a:rPr lang="nl-NL" dirty="0" err="1"/>
              <a:t>Pod</a:t>
            </a:r>
            <a:r>
              <a:rPr lang="nl-NL" dirty="0"/>
              <a:t> is </a:t>
            </a:r>
            <a:r>
              <a:rPr lang="nl-NL" dirty="0" err="1"/>
              <a:t>started</a:t>
            </a:r>
            <a:r>
              <a:rPr lang="nl-NL" dirty="0"/>
              <a:t> on </a:t>
            </a:r>
            <a:r>
              <a:rPr lang="nl-NL" dirty="0" err="1"/>
              <a:t>that</a:t>
            </a:r>
            <a:r>
              <a:rPr lang="nl-NL" dirty="0"/>
              <a:t> node</a:t>
            </a:r>
            <a:br>
              <a:rPr lang="nl-NL" dirty="0"/>
            </a:br>
            <a:endParaRPr lang="nl-NL" dirty="0"/>
          </a:p>
          <a:p>
            <a:r>
              <a:rPr lang="nl-NL" dirty="0" err="1"/>
              <a:t>Pod</a:t>
            </a:r>
            <a:r>
              <a:rPr lang="nl-NL" dirty="0"/>
              <a:t> Priority</a:t>
            </a:r>
          </a:p>
          <a:p>
            <a:pPr lvl="1"/>
            <a:r>
              <a:rPr lang="nl-NL" dirty="0"/>
              <a:t>Priority </a:t>
            </a:r>
            <a:r>
              <a:rPr lang="nl-NL" dirty="0" err="1"/>
              <a:t>settings</a:t>
            </a:r>
            <a:r>
              <a:rPr lang="nl-NL" dirty="0"/>
              <a:t> </a:t>
            </a:r>
            <a:r>
              <a:rPr lang="nl-NL" dirty="0" err="1"/>
              <a:t>to</a:t>
            </a:r>
            <a:r>
              <a:rPr lang="nl-NL" dirty="0"/>
              <a:t> </a:t>
            </a:r>
            <a:r>
              <a:rPr lang="nl-NL" dirty="0" err="1"/>
              <a:t>increase</a:t>
            </a:r>
            <a:r>
              <a:rPr lang="nl-NL" dirty="0"/>
              <a:t> changes for </a:t>
            </a:r>
            <a:r>
              <a:rPr lang="nl-NL" dirty="0" err="1"/>
              <a:t>Pod</a:t>
            </a:r>
            <a:r>
              <a:rPr lang="nl-NL" dirty="0"/>
              <a:t> of </a:t>
            </a:r>
            <a:r>
              <a:rPr lang="nl-NL" dirty="0" err="1"/>
              <a:t>being</a:t>
            </a:r>
            <a:r>
              <a:rPr lang="nl-NL" dirty="0"/>
              <a:t> </a:t>
            </a:r>
            <a:r>
              <a:rPr lang="nl-NL" dirty="0" err="1"/>
              <a:t>scheduled</a:t>
            </a:r>
            <a:r>
              <a:rPr lang="nl-NL" dirty="0"/>
              <a:t> – </a:t>
            </a:r>
            <a:r>
              <a:rPr lang="nl-NL" dirty="0" err="1"/>
              <a:t>possibly</a:t>
            </a:r>
            <a:r>
              <a:rPr lang="nl-NL" dirty="0"/>
              <a:t> at </a:t>
            </a:r>
            <a:r>
              <a:rPr lang="nl-NL" dirty="0" err="1"/>
              <a:t>the</a:t>
            </a:r>
            <a:r>
              <a:rPr lang="nl-NL" dirty="0"/>
              <a:t> </a:t>
            </a:r>
            <a:r>
              <a:rPr lang="nl-NL" dirty="0" err="1"/>
              <a:t>cost</a:t>
            </a:r>
            <a:r>
              <a:rPr lang="nl-NL" dirty="0"/>
              <a:t> of </a:t>
            </a:r>
            <a:r>
              <a:rPr lang="nl-NL" dirty="0" err="1"/>
              <a:t>other</a:t>
            </a:r>
            <a:r>
              <a:rPr lang="nl-NL" dirty="0"/>
              <a:t> </a:t>
            </a:r>
            <a:r>
              <a:rPr lang="nl-NL" dirty="0" err="1"/>
              <a:t>Pods</a:t>
            </a:r>
            <a:endParaRPr lang="nl-NL" dirty="0"/>
          </a:p>
        </p:txBody>
      </p:sp>
      <p:sp>
        <p:nvSpPr>
          <p:cNvPr id="4" name="Footer Placeholder 3">
            <a:extLst>
              <a:ext uri="{FF2B5EF4-FFF2-40B4-BE49-F238E27FC236}">
                <a16:creationId xmlns:a16="http://schemas.microsoft.com/office/drawing/2014/main" id="{CD019A28-4771-4B03-AF56-53A67560D0F6}"/>
              </a:ext>
            </a:extLst>
          </p:cNvPr>
          <p:cNvSpPr>
            <a:spLocks noGrp="1"/>
          </p:cNvSpPr>
          <p:nvPr>
            <p:ph type="ftr" sz="quarter" idx="11"/>
          </p:nvPr>
        </p:nvSpPr>
        <p:spPr/>
        <p:txBody>
          <a:bodyPr/>
          <a:lstStyle/>
          <a:p>
            <a:r>
              <a:rPr lang="sv-SE"/>
              <a:t>AMIS SIG Introduction Docker &amp; Kubernetes</a:t>
            </a:r>
            <a:endParaRPr lang="nl-NL"/>
          </a:p>
        </p:txBody>
      </p:sp>
    </p:spTree>
    <p:extLst>
      <p:ext uri="{BB962C8B-B14F-4D97-AF65-F5344CB8AC3E}">
        <p14:creationId xmlns:p14="http://schemas.microsoft.com/office/powerpoint/2010/main" val="602571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AEF5-8DC4-491E-B6F1-03BA3849E16E}"/>
              </a:ext>
            </a:extLst>
          </p:cNvPr>
          <p:cNvSpPr>
            <a:spLocks noGrp="1"/>
          </p:cNvSpPr>
          <p:nvPr>
            <p:ph type="title"/>
          </p:nvPr>
        </p:nvSpPr>
        <p:spPr/>
        <p:txBody>
          <a:bodyPr/>
          <a:lstStyle/>
          <a:p>
            <a:r>
              <a:rPr lang="nl-NL" dirty="0" err="1"/>
              <a:t>And</a:t>
            </a:r>
            <a:r>
              <a:rPr lang="nl-NL" dirty="0"/>
              <a:t> more</a:t>
            </a:r>
            <a:endParaRPr lang="en-NL" dirty="0"/>
          </a:p>
        </p:txBody>
      </p:sp>
      <p:sp>
        <p:nvSpPr>
          <p:cNvPr id="3" name="Content Placeholder 2">
            <a:extLst>
              <a:ext uri="{FF2B5EF4-FFF2-40B4-BE49-F238E27FC236}">
                <a16:creationId xmlns:a16="http://schemas.microsoft.com/office/drawing/2014/main" id="{12AC057E-B35A-4868-AB7D-6B55157E08EA}"/>
              </a:ext>
            </a:extLst>
          </p:cNvPr>
          <p:cNvSpPr>
            <a:spLocks noGrp="1"/>
          </p:cNvSpPr>
          <p:nvPr>
            <p:ph idx="1"/>
          </p:nvPr>
        </p:nvSpPr>
        <p:spPr/>
        <p:txBody>
          <a:bodyPr/>
          <a:lstStyle/>
          <a:p>
            <a:r>
              <a:rPr lang="nl-NL" dirty="0" err="1"/>
              <a:t>Ingress</a:t>
            </a:r>
            <a:r>
              <a:rPr lang="nl-NL" dirty="0"/>
              <a:t> – reverse proxy, </a:t>
            </a:r>
            <a:r>
              <a:rPr lang="nl-NL" dirty="0" err="1"/>
              <a:t>edge</a:t>
            </a:r>
            <a:r>
              <a:rPr lang="nl-NL" dirty="0"/>
              <a:t> router – “gateway </a:t>
            </a:r>
            <a:r>
              <a:rPr lang="nl-NL" dirty="0" err="1"/>
              <a:t>to</a:t>
            </a:r>
            <a:r>
              <a:rPr lang="nl-NL" dirty="0"/>
              <a:t> </a:t>
            </a:r>
            <a:r>
              <a:rPr lang="nl-NL" dirty="0" err="1"/>
              <a:t>the</a:t>
            </a:r>
            <a:r>
              <a:rPr lang="nl-NL" dirty="0"/>
              <a:t> K8S Cluster”</a:t>
            </a:r>
          </a:p>
          <a:p>
            <a:pPr lvl="1"/>
            <a:r>
              <a:rPr lang="en-US" dirty="0"/>
              <a:t>Ingress can provide load balancing, SSL termination and name-based virtual hosting routing to services</a:t>
            </a:r>
          </a:p>
          <a:p>
            <a:pPr lvl="1"/>
            <a:r>
              <a:rPr lang="en-US" dirty="0"/>
              <a:t>Implemented using </a:t>
            </a:r>
            <a:r>
              <a:rPr lang="en-US" dirty="0" err="1"/>
              <a:t>HAproxy</a:t>
            </a:r>
            <a:r>
              <a:rPr lang="en-US" dirty="0"/>
              <a:t>, </a:t>
            </a:r>
            <a:r>
              <a:rPr lang="en-US" dirty="0" err="1"/>
              <a:t>nginx</a:t>
            </a:r>
            <a:r>
              <a:rPr lang="en-US" dirty="0"/>
              <a:t>, </a:t>
            </a:r>
            <a:r>
              <a:rPr lang="en-US" dirty="0" err="1"/>
              <a:t>Traefik</a:t>
            </a:r>
            <a:r>
              <a:rPr lang="en-US" dirty="0"/>
              <a:t>, Kong</a:t>
            </a:r>
            <a:br>
              <a:rPr lang="nl-NL" dirty="0"/>
            </a:br>
            <a:endParaRPr lang="nl-NL" dirty="0"/>
          </a:p>
          <a:p>
            <a:r>
              <a:rPr lang="nl-NL" dirty="0"/>
              <a:t>Service </a:t>
            </a:r>
            <a:r>
              <a:rPr lang="nl-NL" dirty="0" err="1"/>
              <a:t>Catalog</a:t>
            </a:r>
            <a:r>
              <a:rPr lang="nl-NL" dirty="0"/>
              <a:t> &amp; Service Brokers</a:t>
            </a:r>
          </a:p>
          <a:p>
            <a:pPr lvl="1"/>
            <a:r>
              <a:rPr lang="nl-NL" dirty="0"/>
              <a:t>Discover </a:t>
            </a:r>
            <a:r>
              <a:rPr lang="nl-NL" dirty="0" err="1"/>
              <a:t>and</a:t>
            </a:r>
            <a:r>
              <a:rPr lang="nl-NL" dirty="0"/>
              <a:t> </a:t>
            </a:r>
            <a:r>
              <a:rPr lang="nl-NL" dirty="0" err="1"/>
              <a:t>hook</a:t>
            </a:r>
            <a:r>
              <a:rPr lang="nl-NL" dirty="0"/>
              <a:t> </a:t>
            </a:r>
            <a:r>
              <a:rPr lang="nl-NL" dirty="0" err="1"/>
              <a:t>into</a:t>
            </a:r>
            <a:r>
              <a:rPr lang="nl-NL" dirty="0"/>
              <a:t> </a:t>
            </a:r>
            <a:r>
              <a:rPr lang="nl-NL" dirty="0" err="1"/>
              <a:t>managed</a:t>
            </a:r>
            <a:r>
              <a:rPr lang="nl-NL" dirty="0"/>
              <a:t> </a:t>
            </a:r>
            <a:r>
              <a:rPr lang="nl-NL" dirty="0" err="1"/>
              <a:t>cloud</a:t>
            </a:r>
            <a:r>
              <a:rPr lang="nl-NL" dirty="0"/>
              <a:t> services </a:t>
            </a:r>
            <a:r>
              <a:rPr lang="nl-NL" dirty="0" err="1"/>
              <a:t>that</a:t>
            </a:r>
            <a:r>
              <a:rPr lang="nl-NL" dirty="0"/>
              <a:t> </a:t>
            </a:r>
            <a:br>
              <a:rPr lang="nl-NL" dirty="0"/>
            </a:br>
            <a:r>
              <a:rPr lang="nl-NL" dirty="0"/>
              <a:t>live </a:t>
            </a:r>
            <a:r>
              <a:rPr lang="nl-NL" dirty="0" err="1"/>
              <a:t>outside</a:t>
            </a:r>
            <a:r>
              <a:rPr lang="nl-NL" dirty="0"/>
              <a:t> K8S (“Cluster </a:t>
            </a:r>
            <a:r>
              <a:rPr lang="nl-NL" dirty="0" err="1"/>
              <a:t>meets</a:t>
            </a:r>
            <a:r>
              <a:rPr lang="nl-NL" dirty="0"/>
              <a:t> </a:t>
            </a:r>
            <a:r>
              <a:rPr lang="nl-NL" dirty="0" err="1"/>
              <a:t>cloud</a:t>
            </a:r>
            <a:r>
              <a:rPr lang="nl-NL" dirty="0"/>
              <a:t>”)</a:t>
            </a:r>
            <a:br>
              <a:rPr lang="nl-NL" dirty="0"/>
            </a:br>
            <a:endParaRPr lang="nl-NL" dirty="0"/>
          </a:p>
          <a:p>
            <a:r>
              <a:rPr lang="nl-NL" dirty="0" err="1"/>
              <a:t>Custom</a:t>
            </a:r>
            <a:r>
              <a:rPr lang="nl-NL" dirty="0"/>
              <a:t> Resource </a:t>
            </a:r>
            <a:r>
              <a:rPr lang="nl-NL" dirty="0" err="1"/>
              <a:t>Definitions</a:t>
            </a:r>
            <a:r>
              <a:rPr lang="nl-NL" dirty="0"/>
              <a:t> </a:t>
            </a:r>
            <a:r>
              <a:rPr lang="nl-NL" dirty="0" err="1"/>
              <a:t>and</a:t>
            </a:r>
            <a:r>
              <a:rPr lang="nl-NL" dirty="0"/>
              <a:t> </a:t>
            </a:r>
            <a:r>
              <a:rPr lang="nl-NL" dirty="0" err="1"/>
              <a:t>Custom</a:t>
            </a:r>
            <a:r>
              <a:rPr lang="nl-NL" dirty="0"/>
              <a:t> Controller </a:t>
            </a:r>
          </a:p>
          <a:p>
            <a:pPr lvl="1"/>
            <a:r>
              <a:rPr lang="nl-NL" dirty="0" err="1"/>
              <a:t>define</a:t>
            </a:r>
            <a:r>
              <a:rPr lang="nl-NL" dirty="0"/>
              <a:t> </a:t>
            </a:r>
            <a:r>
              <a:rPr lang="nl-NL" dirty="0" err="1"/>
              <a:t>custom</a:t>
            </a:r>
            <a:r>
              <a:rPr lang="nl-NL" dirty="0"/>
              <a:t> object types </a:t>
            </a:r>
            <a:r>
              <a:rPr lang="nl-NL" dirty="0" err="1"/>
              <a:t>to</a:t>
            </a:r>
            <a:r>
              <a:rPr lang="nl-NL" dirty="0"/>
              <a:t> </a:t>
            </a:r>
            <a:r>
              <a:rPr lang="nl-NL" dirty="0" err="1"/>
              <a:t>be</a:t>
            </a:r>
            <a:r>
              <a:rPr lang="nl-NL" dirty="0"/>
              <a:t> </a:t>
            </a:r>
            <a:r>
              <a:rPr lang="nl-NL" dirty="0" err="1"/>
              <a:t>defined</a:t>
            </a:r>
            <a:r>
              <a:rPr lang="nl-NL" dirty="0"/>
              <a:t> on top of </a:t>
            </a:r>
            <a:r>
              <a:rPr lang="nl-NL" dirty="0" err="1"/>
              <a:t>Kubernetes</a:t>
            </a:r>
            <a:r>
              <a:rPr lang="nl-NL" dirty="0"/>
              <a:t> </a:t>
            </a:r>
          </a:p>
          <a:p>
            <a:pPr lvl="1"/>
            <a:r>
              <a:rPr lang="nl-NL" dirty="0" err="1"/>
              <a:t>and</a:t>
            </a:r>
            <a:r>
              <a:rPr lang="nl-NL" dirty="0"/>
              <a:t> logic (in </a:t>
            </a:r>
            <a:r>
              <a:rPr lang="nl-NL" i="1" dirty="0"/>
              <a:t>go</a:t>
            </a:r>
            <a:r>
              <a:rPr lang="nl-NL" dirty="0"/>
              <a:t>) </a:t>
            </a:r>
            <a:r>
              <a:rPr lang="nl-NL" dirty="0" err="1"/>
              <a:t>to</a:t>
            </a:r>
            <a:r>
              <a:rPr lang="nl-NL" dirty="0"/>
              <a:t> </a:t>
            </a:r>
            <a:r>
              <a:rPr lang="nl-NL" dirty="0" err="1"/>
              <a:t>implement</a:t>
            </a:r>
            <a:r>
              <a:rPr lang="nl-NL" dirty="0"/>
              <a:t> </a:t>
            </a:r>
            <a:r>
              <a:rPr lang="nl-NL" dirty="0" err="1"/>
              <a:t>the</a:t>
            </a:r>
            <a:r>
              <a:rPr lang="nl-NL" dirty="0"/>
              <a:t> </a:t>
            </a:r>
            <a:r>
              <a:rPr lang="nl-NL" dirty="0" err="1"/>
              <a:t>desired</a:t>
            </a:r>
            <a:r>
              <a:rPr lang="nl-NL" dirty="0"/>
              <a:t> state of these </a:t>
            </a:r>
            <a:r>
              <a:rPr lang="nl-NL" dirty="0" err="1"/>
              <a:t>custom</a:t>
            </a:r>
            <a:r>
              <a:rPr lang="nl-NL" dirty="0"/>
              <a:t> resources </a:t>
            </a:r>
            <a:endParaRPr lang="en-NL" dirty="0"/>
          </a:p>
          <a:p>
            <a:pPr marL="0" indent="0">
              <a:buNone/>
            </a:pPr>
            <a:br>
              <a:rPr lang="nl-NL" dirty="0"/>
            </a:br>
            <a:br>
              <a:rPr lang="nl-NL" dirty="0"/>
            </a:br>
            <a:endParaRPr lang="nl-NL" dirty="0"/>
          </a:p>
          <a:p>
            <a:endParaRPr lang="nl-NL" dirty="0"/>
          </a:p>
        </p:txBody>
      </p:sp>
      <p:sp>
        <p:nvSpPr>
          <p:cNvPr id="4" name="Footer Placeholder 3">
            <a:extLst>
              <a:ext uri="{FF2B5EF4-FFF2-40B4-BE49-F238E27FC236}">
                <a16:creationId xmlns:a16="http://schemas.microsoft.com/office/drawing/2014/main" id="{63455CD6-9A00-41C6-8598-1658EC020D98}"/>
              </a:ext>
            </a:extLst>
          </p:cNvPr>
          <p:cNvSpPr>
            <a:spLocks noGrp="1"/>
          </p:cNvSpPr>
          <p:nvPr>
            <p:ph type="ftr" sz="quarter" idx="11"/>
          </p:nvPr>
        </p:nvSpPr>
        <p:spPr/>
        <p:txBody>
          <a:bodyPr/>
          <a:lstStyle/>
          <a:p>
            <a:r>
              <a:rPr lang="sv-SE"/>
              <a:t>AMIS SIG Introduction Docker &amp; Kubernetes</a:t>
            </a:r>
            <a:endParaRPr lang="nl-NL"/>
          </a:p>
        </p:txBody>
      </p:sp>
      <p:pic>
        <p:nvPicPr>
          <p:cNvPr id="6" name="Snagit_SNG850">
            <a:extLst>
              <a:ext uri="{FF2B5EF4-FFF2-40B4-BE49-F238E27FC236}">
                <a16:creationId xmlns:a16="http://schemas.microsoft.com/office/drawing/2014/main" id="{D9519342-AA7A-4B2E-8904-E02BD20A7767}"/>
              </a:ext>
            </a:extLst>
          </p:cNvPr>
          <p:cNvPicPr>
            <a:picLocks noChangeAspect="1"/>
          </p:cNvPicPr>
          <p:nvPr/>
        </p:nvPicPr>
        <p:blipFill>
          <a:blip r:embed="rId2"/>
          <a:stretch>
            <a:fillRect/>
          </a:stretch>
        </p:blipFill>
        <p:spPr>
          <a:xfrm>
            <a:off x="5801524" y="2191699"/>
            <a:ext cx="2283096" cy="917316"/>
          </a:xfrm>
          <a:prstGeom prst="rect">
            <a:avLst/>
          </a:prstGeom>
        </p:spPr>
      </p:pic>
    </p:spTree>
    <p:extLst>
      <p:ext uri="{BB962C8B-B14F-4D97-AF65-F5344CB8AC3E}">
        <p14:creationId xmlns:p14="http://schemas.microsoft.com/office/powerpoint/2010/main" val="425801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4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0F35-DB62-4D5D-8907-7A9F499428AF}"/>
              </a:ext>
            </a:extLst>
          </p:cNvPr>
          <p:cNvSpPr>
            <a:spLocks noGrp="1"/>
          </p:cNvSpPr>
          <p:nvPr>
            <p:ph type="title"/>
          </p:nvPr>
        </p:nvSpPr>
        <p:spPr/>
        <p:txBody>
          <a:bodyPr/>
          <a:lstStyle/>
          <a:p>
            <a:r>
              <a:rPr lang="nl-NL" dirty="0"/>
              <a:t>Helm: The </a:t>
            </a:r>
            <a:r>
              <a:rPr lang="nl-NL" dirty="0" err="1"/>
              <a:t>Kubernetes</a:t>
            </a:r>
            <a:r>
              <a:rPr lang="nl-NL" dirty="0"/>
              <a:t> Package Manager</a:t>
            </a:r>
            <a:endParaRPr lang="en-NL" dirty="0"/>
          </a:p>
        </p:txBody>
      </p:sp>
      <p:sp>
        <p:nvSpPr>
          <p:cNvPr id="3" name="Content Placeholder 2">
            <a:extLst>
              <a:ext uri="{FF2B5EF4-FFF2-40B4-BE49-F238E27FC236}">
                <a16:creationId xmlns:a16="http://schemas.microsoft.com/office/drawing/2014/main" id="{0E626D2E-CB4E-4B5E-B296-F3C7518B0885}"/>
              </a:ext>
            </a:extLst>
          </p:cNvPr>
          <p:cNvSpPr>
            <a:spLocks noGrp="1"/>
          </p:cNvSpPr>
          <p:nvPr>
            <p:ph idx="1"/>
          </p:nvPr>
        </p:nvSpPr>
        <p:spPr/>
        <p:txBody>
          <a:bodyPr/>
          <a:lstStyle/>
          <a:p>
            <a:r>
              <a:rPr lang="nl-NL" dirty="0" err="1"/>
              <a:t>Use</a:t>
            </a:r>
            <a:r>
              <a:rPr lang="nl-NL" dirty="0"/>
              <a:t> Helm for </a:t>
            </a:r>
          </a:p>
          <a:p>
            <a:pPr lvl="1"/>
            <a:r>
              <a:rPr lang="en-US" dirty="0"/>
              <a:t>Find and use </a:t>
            </a:r>
            <a:r>
              <a:rPr lang="en-US" dirty="0">
                <a:hlinkClick r:id="rId2"/>
              </a:rPr>
              <a:t>popular software packaged as Helm charts</a:t>
            </a:r>
            <a:r>
              <a:rPr lang="en-US" dirty="0"/>
              <a:t> to run in Kubernetes</a:t>
            </a:r>
          </a:p>
          <a:p>
            <a:pPr lvl="1"/>
            <a:r>
              <a:rPr lang="en-US" dirty="0"/>
              <a:t>Share your own applications as Helm charts</a:t>
            </a:r>
          </a:p>
          <a:p>
            <a:pPr lvl="1"/>
            <a:r>
              <a:rPr lang="en-US" dirty="0"/>
              <a:t>Create reproducible builds of your Kubernetes applications</a:t>
            </a:r>
          </a:p>
          <a:p>
            <a:pPr lvl="1"/>
            <a:r>
              <a:rPr lang="en-US" dirty="0"/>
              <a:t>Intelligently manage your Kubernetes manifest files</a:t>
            </a:r>
          </a:p>
          <a:p>
            <a:pPr lvl="1"/>
            <a:r>
              <a:rPr lang="en-US" dirty="0"/>
              <a:t>Manage releases of Helm packages</a:t>
            </a:r>
          </a:p>
          <a:p>
            <a:r>
              <a:rPr lang="nl-NL" dirty="0"/>
              <a:t>Helm </a:t>
            </a:r>
            <a:r>
              <a:rPr lang="nl-NL" dirty="0" err="1"/>
              <a:t>Charts</a:t>
            </a:r>
            <a:r>
              <a:rPr lang="nl-NL" dirty="0"/>
              <a:t> are packages </a:t>
            </a:r>
            <a:r>
              <a:rPr lang="nl-NL" dirty="0" err="1"/>
              <a:t>with</a:t>
            </a:r>
            <a:r>
              <a:rPr lang="nl-NL" dirty="0"/>
              <a:t> K8S Resource </a:t>
            </a:r>
            <a:r>
              <a:rPr lang="nl-NL" dirty="0" err="1"/>
              <a:t>Definitions</a:t>
            </a:r>
            <a:endParaRPr lang="nl-NL" dirty="0"/>
          </a:p>
          <a:p>
            <a:pPr lvl="1"/>
            <a:r>
              <a:rPr lang="nl-NL" dirty="0" err="1"/>
              <a:t>Configured</a:t>
            </a:r>
            <a:r>
              <a:rPr lang="nl-NL" dirty="0"/>
              <a:t> </a:t>
            </a:r>
            <a:r>
              <a:rPr lang="nl-NL" dirty="0" err="1"/>
              <a:t>together</a:t>
            </a:r>
            <a:r>
              <a:rPr lang="nl-NL" dirty="0"/>
              <a:t> </a:t>
            </a:r>
            <a:r>
              <a:rPr lang="nl-NL" dirty="0" err="1"/>
              <a:t>to</a:t>
            </a:r>
            <a:r>
              <a:rPr lang="nl-NL" dirty="0"/>
              <a:t> </a:t>
            </a:r>
            <a:r>
              <a:rPr lang="nl-NL" dirty="0" err="1"/>
              <a:t>constitute</a:t>
            </a:r>
            <a:r>
              <a:rPr lang="nl-NL" dirty="0"/>
              <a:t> </a:t>
            </a:r>
            <a:br>
              <a:rPr lang="nl-NL" dirty="0"/>
            </a:br>
            <a:r>
              <a:rPr lang="nl-NL" dirty="0" err="1"/>
              <a:t>meaningful</a:t>
            </a:r>
            <a:r>
              <a:rPr lang="nl-NL" dirty="0"/>
              <a:t> </a:t>
            </a:r>
            <a:r>
              <a:rPr lang="nl-NL" dirty="0" err="1"/>
              <a:t>applications</a:t>
            </a:r>
            <a:endParaRPr lang="nl-NL" dirty="0"/>
          </a:p>
          <a:p>
            <a:pPr lvl="1"/>
            <a:r>
              <a:rPr lang="nl-NL" dirty="0" err="1"/>
              <a:t>Somewhat</a:t>
            </a:r>
            <a:r>
              <a:rPr lang="nl-NL" dirty="0"/>
              <a:t> </a:t>
            </a:r>
            <a:r>
              <a:rPr lang="nl-NL" dirty="0" err="1"/>
              <a:t>similar</a:t>
            </a:r>
            <a:r>
              <a:rPr lang="nl-NL" dirty="0"/>
              <a:t> </a:t>
            </a:r>
            <a:r>
              <a:rPr lang="nl-NL" dirty="0" err="1"/>
              <a:t>to</a:t>
            </a:r>
            <a:r>
              <a:rPr lang="nl-NL" dirty="0"/>
              <a:t> Docker </a:t>
            </a:r>
            <a:r>
              <a:rPr lang="nl-NL" dirty="0" err="1"/>
              <a:t>Compose</a:t>
            </a:r>
            <a:endParaRPr lang="nl-NL" dirty="0"/>
          </a:p>
          <a:p>
            <a:r>
              <a:rPr lang="nl-NL" dirty="0"/>
              <a:t>Helm is a </a:t>
            </a:r>
            <a:r>
              <a:rPr lang="nl-NL" dirty="0" err="1"/>
              <a:t>client</a:t>
            </a:r>
            <a:r>
              <a:rPr lang="nl-NL" dirty="0"/>
              <a:t> </a:t>
            </a:r>
            <a:r>
              <a:rPr lang="nl-NL" dirty="0" err="1"/>
              <a:t>that</a:t>
            </a:r>
            <a:r>
              <a:rPr lang="nl-NL" dirty="0"/>
              <a:t> </a:t>
            </a:r>
            <a:r>
              <a:rPr lang="nl-NL" dirty="0" err="1"/>
              <a:t>collaborates</a:t>
            </a:r>
            <a:r>
              <a:rPr lang="nl-NL" dirty="0"/>
              <a:t> </a:t>
            </a:r>
            <a:r>
              <a:rPr lang="nl-NL" dirty="0" err="1"/>
              <a:t>with</a:t>
            </a:r>
            <a:r>
              <a:rPr lang="nl-NL" dirty="0"/>
              <a:t> Tiller </a:t>
            </a:r>
            <a:br>
              <a:rPr lang="nl-NL" dirty="0"/>
            </a:br>
            <a:r>
              <a:rPr lang="nl-NL" dirty="0"/>
              <a:t>– a server component </a:t>
            </a:r>
            <a:r>
              <a:rPr lang="nl-NL" dirty="0" err="1"/>
              <a:t>installed</a:t>
            </a:r>
            <a:r>
              <a:rPr lang="nl-NL" dirty="0"/>
              <a:t> on a </a:t>
            </a:r>
            <a:br>
              <a:rPr lang="nl-NL" dirty="0"/>
            </a:br>
            <a:r>
              <a:rPr lang="nl-NL" dirty="0" err="1"/>
              <a:t>Kubernetes</a:t>
            </a:r>
            <a:r>
              <a:rPr lang="nl-NL" dirty="0"/>
              <a:t> Cluster</a:t>
            </a:r>
            <a:endParaRPr lang="en-NL" dirty="0"/>
          </a:p>
        </p:txBody>
      </p:sp>
      <p:sp>
        <p:nvSpPr>
          <p:cNvPr id="4" name="Footer Placeholder 3">
            <a:extLst>
              <a:ext uri="{FF2B5EF4-FFF2-40B4-BE49-F238E27FC236}">
                <a16:creationId xmlns:a16="http://schemas.microsoft.com/office/drawing/2014/main" id="{7D13325C-DC15-44CE-981E-B2712EAC9DCE}"/>
              </a:ext>
            </a:extLst>
          </p:cNvPr>
          <p:cNvSpPr>
            <a:spLocks noGrp="1"/>
          </p:cNvSpPr>
          <p:nvPr>
            <p:ph type="ftr" sz="quarter" idx="11"/>
          </p:nvPr>
        </p:nvSpPr>
        <p:spPr/>
        <p:txBody>
          <a:bodyPr/>
          <a:lstStyle/>
          <a:p>
            <a:r>
              <a:rPr lang="sv-SE"/>
              <a:t>AMIS SIG Introduction Docker &amp; Kubernetes</a:t>
            </a:r>
            <a:endParaRPr lang="nl-NL"/>
          </a:p>
        </p:txBody>
      </p:sp>
      <p:pic>
        <p:nvPicPr>
          <p:cNvPr id="3074" name="Picture 2" descr="A First Look at the Helm 3 Plan Â· Sweetcode.io">
            <a:extLst>
              <a:ext uri="{FF2B5EF4-FFF2-40B4-BE49-F238E27FC236}">
                <a16:creationId xmlns:a16="http://schemas.microsoft.com/office/drawing/2014/main" id="{2AC8DAB7-166A-442D-AF0A-E3B24AB6B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21" y="197446"/>
            <a:ext cx="20955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cdn.app.compendium.com/uploads/user/e7c690e8-6ff9-102a-ac6d-e4aebca50425/5a29c3c1-7c6b-41fa-8082-bdc8a36177c9/Image/c64c01d08df64f4420e81f962fd13a23/screen_shot_2018_09_11_at_4_48_19_pm.png">
            <a:extLst>
              <a:ext uri="{FF2B5EF4-FFF2-40B4-BE49-F238E27FC236}">
                <a16:creationId xmlns:a16="http://schemas.microsoft.com/office/drawing/2014/main" id="{BE50FE36-5AB5-49A7-96AB-51D774822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733"/>
          <a:stretch/>
        </p:blipFill>
        <p:spPr bwMode="auto">
          <a:xfrm>
            <a:off x="5136812" y="3117225"/>
            <a:ext cx="4176000" cy="181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45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14CA6F9B-8E46-4A95-98A0-6F210D6189C0}"/>
              </a:ext>
            </a:extLst>
          </p:cNvPr>
          <p:cNvSpPr/>
          <p:nvPr/>
        </p:nvSpPr>
        <p:spPr>
          <a:xfrm>
            <a:off x="2592938" y="1684520"/>
            <a:ext cx="6375215" cy="2874759"/>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a:extLst>
              <a:ext uri="{FF2B5EF4-FFF2-40B4-BE49-F238E27FC236}">
                <a16:creationId xmlns:a16="http://schemas.microsoft.com/office/drawing/2014/main" id="{62643A35-7EAD-4994-915D-AAEEB050A4B0}"/>
              </a:ext>
            </a:extLst>
          </p:cNvPr>
          <p:cNvSpPr>
            <a:spLocks noGrp="1"/>
          </p:cNvSpPr>
          <p:nvPr>
            <p:ph type="title"/>
          </p:nvPr>
        </p:nvSpPr>
        <p:spPr>
          <a:xfrm>
            <a:off x="719999" y="288000"/>
            <a:ext cx="6624000" cy="504000"/>
          </a:xfrm>
        </p:spPr>
        <p:txBody>
          <a:bodyPr/>
          <a:lstStyle/>
          <a:p>
            <a:r>
              <a:rPr lang="nl-NL" dirty="0"/>
              <a:t>Helm Architecture</a:t>
            </a:r>
            <a:endParaRPr lang="en-NL" dirty="0"/>
          </a:p>
        </p:txBody>
      </p:sp>
      <p:sp>
        <p:nvSpPr>
          <p:cNvPr id="3" name="Content Placeholder 2">
            <a:extLst>
              <a:ext uri="{FF2B5EF4-FFF2-40B4-BE49-F238E27FC236}">
                <a16:creationId xmlns:a16="http://schemas.microsoft.com/office/drawing/2014/main" id="{98BE7E4D-ED4E-49C4-8DDA-FA17045C227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DF3246F-E99B-42B6-9E35-61D221CF6AF6}"/>
              </a:ext>
            </a:extLst>
          </p:cNvPr>
          <p:cNvSpPr>
            <a:spLocks noGrp="1"/>
          </p:cNvSpPr>
          <p:nvPr>
            <p:ph type="ftr" sz="quarter" idx="11"/>
          </p:nvPr>
        </p:nvSpPr>
        <p:spPr/>
        <p:txBody>
          <a:bodyPr/>
          <a:lstStyle/>
          <a:p>
            <a:r>
              <a:rPr lang="sv-SE"/>
              <a:t>AMIS SIG Introduction Docker &amp; Kubernetes</a:t>
            </a:r>
            <a:endParaRPr lang="nl-NL"/>
          </a:p>
        </p:txBody>
      </p:sp>
      <p:pic>
        <p:nvPicPr>
          <p:cNvPr id="7" name="Picture 11">
            <a:extLst>
              <a:ext uri="{FF2B5EF4-FFF2-40B4-BE49-F238E27FC236}">
                <a16:creationId xmlns:a16="http://schemas.microsoft.com/office/drawing/2014/main" id="{2B85B4C6-AEA6-4901-AFBE-69E9154B60A3}"/>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6241439" y="4140796"/>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descr="https://s14-eu5.startpage.com/cgi-bin/serveimage?url=https:%2F%2Fcdn-images-1.medium.com%2Fmax%2F1600%2F1*jFd0V-whiAsV3UDwCLMoMw.jpeg&amp;sp=40bc38e421697da59e3617af2d5331b7">
            <a:extLst>
              <a:ext uri="{FF2B5EF4-FFF2-40B4-BE49-F238E27FC236}">
                <a16:creationId xmlns:a16="http://schemas.microsoft.com/office/drawing/2014/main" id="{5F25DA6B-99C0-46F9-A32F-3BA2282F1D6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0291" b="11143"/>
          <a:stretch/>
        </p:blipFill>
        <p:spPr bwMode="auto">
          <a:xfrm>
            <a:off x="907513" y="1322363"/>
            <a:ext cx="6076950" cy="312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89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D9CE2-D715-4FD1-96BB-9B364E825EE0}"/>
              </a:ext>
            </a:extLst>
          </p:cNvPr>
          <p:cNvSpPr>
            <a:spLocks noGrp="1"/>
          </p:cNvSpPr>
          <p:nvPr>
            <p:ph type="title"/>
          </p:nvPr>
        </p:nvSpPr>
        <p:spPr/>
        <p:txBody>
          <a:bodyPr/>
          <a:lstStyle/>
          <a:p>
            <a:r>
              <a:rPr lang="nl-NL" dirty="0"/>
              <a:t>Helm Chart </a:t>
            </a:r>
            <a:r>
              <a:rPr lang="nl-NL" dirty="0" err="1"/>
              <a:t>Repository</a:t>
            </a:r>
            <a:endParaRPr lang="en-NL" dirty="0"/>
          </a:p>
        </p:txBody>
      </p:sp>
      <p:sp>
        <p:nvSpPr>
          <p:cNvPr id="3" name="Content Placeholder 2">
            <a:extLst>
              <a:ext uri="{FF2B5EF4-FFF2-40B4-BE49-F238E27FC236}">
                <a16:creationId xmlns:a16="http://schemas.microsoft.com/office/drawing/2014/main" id="{1B490E85-631F-4356-AD77-7A204C92FB98}"/>
              </a:ext>
            </a:extLst>
          </p:cNvPr>
          <p:cNvSpPr>
            <a:spLocks noGrp="1"/>
          </p:cNvSpPr>
          <p:nvPr>
            <p:ph idx="1"/>
          </p:nvPr>
        </p:nvSpPr>
        <p:spPr/>
        <p:txBody>
          <a:bodyPr/>
          <a:lstStyle/>
          <a:p>
            <a:r>
              <a:rPr lang="nl-NL" dirty="0" err="1"/>
              <a:t>Hundreds</a:t>
            </a:r>
            <a:r>
              <a:rPr lang="nl-NL" dirty="0"/>
              <a:t> of </a:t>
            </a:r>
            <a:r>
              <a:rPr lang="nl-NL" dirty="0" err="1"/>
              <a:t>applications</a:t>
            </a:r>
            <a:r>
              <a:rPr lang="nl-NL" dirty="0"/>
              <a:t> have been </a:t>
            </a:r>
            <a:br>
              <a:rPr lang="nl-NL" dirty="0"/>
            </a:br>
            <a:r>
              <a:rPr lang="nl-NL" dirty="0" err="1"/>
              <a:t>packaged</a:t>
            </a:r>
            <a:r>
              <a:rPr lang="nl-NL" dirty="0"/>
              <a:t> as Helm Chart</a:t>
            </a:r>
          </a:p>
          <a:p>
            <a:r>
              <a:rPr lang="nl-NL" dirty="0"/>
              <a:t>The Helm </a:t>
            </a:r>
            <a:r>
              <a:rPr lang="nl-NL" dirty="0" err="1"/>
              <a:t>client</a:t>
            </a:r>
            <a:r>
              <a:rPr lang="nl-NL" dirty="0"/>
              <a:t> </a:t>
            </a:r>
            <a:r>
              <a:rPr lang="nl-NL" dirty="0" err="1"/>
              <a:t>can</a:t>
            </a:r>
            <a:r>
              <a:rPr lang="nl-NL" dirty="0"/>
              <a:t> </a:t>
            </a:r>
            <a:r>
              <a:rPr lang="nl-NL" dirty="0" err="1"/>
              <a:t>be</a:t>
            </a:r>
            <a:r>
              <a:rPr lang="nl-NL" dirty="0"/>
              <a:t> </a:t>
            </a:r>
            <a:r>
              <a:rPr lang="nl-NL" dirty="0" err="1"/>
              <a:t>fed</a:t>
            </a:r>
            <a:r>
              <a:rPr lang="nl-NL" dirty="0"/>
              <a:t> </a:t>
            </a:r>
            <a:r>
              <a:rPr lang="nl-NL" dirty="0" err="1"/>
              <a:t>Repository</a:t>
            </a:r>
            <a:br>
              <a:rPr lang="nl-NL" dirty="0"/>
            </a:br>
            <a:r>
              <a:rPr lang="nl-NL" dirty="0" err="1"/>
              <a:t>locations</a:t>
            </a:r>
            <a:r>
              <a:rPr lang="nl-NL" dirty="0"/>
              <a:t> </a:t>
            </a:r>
            <a:r>
              <a:rPr lang="nl-NL" dirty="0" err="1"/>
              <a:t>and</a:t>
            </a:r>
            <a:r>
              <a:rPr lang="nl-NL" dirty="0"/>
              <a:t> </a:t>
            </a:r>
            <a:r>
              <a:rPr lang="nl-NL" dirty="0" err="1"/>
              <a:t>gather</a:t>
            </a:r>
            <a:r>
              <a:rPr lang="nl-NL" dirty="0"/>
              <a:t> Chart </a:t>
            </a:r>
            <a:r>
              <a:rPr lang="nl-NL" dirty="0" err="1"/>
              <a:t>definitions</a:t>
            </a:r>
            <a:r>
              <a:rPr lang="nl-NL" dirty="0"/>
              <a:t> </a:t>
            </a:r>
            <a:r>
              <a:rPr lang="nl-NL" dirty="0" err="1"/>
              <a:t>from</a:t>
            </a:r>
            <a:r>
              <a:rPr lang="nl-NL" dirty="0"/>
              <a:t> </a:t>
            </a:r>
            <a:r>
              <a:rPr lang="nl-NL" dirty="0" err="1"/>
              <a:t>them</a:t>
            </a:r>
            <a:endParaRPr lang="nl-NL" dirty="0"/>
          </a:p>
          <a:p>
            <a:endParaRPr lang="nl-NL" dirty="0"/>
          </a:p>
          <a:p>
            <a:endParaRPr lang="nl-NL" dirty="0"/>
          </a:p>
          <a:p>
            <a:r>
              <a:rPr lang="nl-NL" dirty="0"/>
              <a:t>A </a:t>
            </a:r>
            <a:r>
              <a:rPr lang="nl-NL" dirty="0" err="1"/>
              <a:t>simple</a:t>
            </a:r>
            <a:r>
              <a:rPr lang="nl-NL" dirty="0"/>
              <a:t> </a:t>
            </a:r>
            <a:r>
              <a:rPr lang="nl-NL" i="1" dirty="0"/>
              <a:t>helm </a:t>
            </a:r>
            <a:r>
              <a:rPr lang="nl-NL" i="1" dirty="0" err="1"/>
              <a:t>install</a:t>
            </a:r>
            <a:r>
              <a:rPr lang="nl-NL" dirty="0"/>
              <a:t> </a:t>
            </a:r>
            <a:r>
              <a:rPr lang="nl-NL" dirty="0" err="1"/>
              <a:t>command</a:t>
            </a:r>
            <a:r>
              <a:rPr lang="nl-NL" dirty="0"/>
              <a:t> </a:t>
            </a:r>
            <a:r>
              <a:rPr lang="nl-NL" dirty="0" err="1"/>
              <a:t>suffices</a:t>
            </a:r>
            <a:r>
              <a:rPr lang="nl-NL" dirty="0"/>
              <a:t> </a:t>
            </a:r>
            <a:r>
              <a:rPr lang="nl-NL" dirty="0" err="1"/>
              <a:t>to</a:t>
            </a:r>
            <a:br>
              <a:rPr lang="nl-NL" dirty="0"/>
            </a:br>
            <a:r>
              <a:rPr lang="nl-NL" dirty="0" err="1"/>
              <a:t>install</a:t>
            </a:r>
            <a:r>
              <a:rPr lang="nl-NL" dirty="0"/>
              <a:t> a </a:t>
            </a:r>
            <a:r>
              <a:rPr lang="nl-NL" dirty="0" err="1"/>
              <a:t>chart</a:t>
            </a:r>
            <a:r>
              <a:rPr lang="nl-NL" dirty="0"/>
              <a:t> </a:t>
            </a:r>
            <a:r>
              <a:rPr lang="nl-NL" dirty="0" err="1"/>
              <a:t>into</a:t>
            </a:r>
            <a:r>
              <a:rPr lang="nl-NL" dirty="0"/>
              <a:t> a K8S Cluster</a:t>
            </a:r>
          </a:p>
          <a:p>
            <a:pPr lvl="1"/>
            <a:r>
              <a:rPr lang="nl-NL" dirty="0"/>
              <a:t>It </a:t>
            </a:r>
            <a:r>
              <a:rPr lang="nl-NL" dirty="0" err="1"/>
              <a:t>replaces</a:t>
            </a:r>
            <a:r>
              <a:rPr lang="nl-NL" dirty="0"/>
              <a:t> </a:t>
            </a:r>
            <a:r>
              <a:rPr lang="nl-NL" dirty="0" err="1"/>
              <a:t>manually</a:t>
            </a:r>
            <a:r>
              <a:rPr lang="nl-NL" dirty="0"/>
              <a:t> running </a:t>
            </a:r>
            <a:r>
              <a:rPr lang="nl-NL" dirty="0" err="1"/>
              <a:t>many</a:t>
            </a:r>
            <a:r>
              <a:rPr lang="nl-NL" dirty="0"/>
              <a:t> </a:t>
            </a:r>
            <a:br>
              <a:rPr lang="nl-NL" dirty="0"/>
            </a:br>
            <a:r>
              <a:rPr lang="nl-NL" dirty="0" err="1"/>
              <a:t>kubectl</a:t>
            </a:r>
            <a:r>
              <a:rPr lang="nl-NL" dirty="0"/>
              <a:t> </a:t>
            </a:r>
            <a:r>
              <a:rPr lang="nl-NL" dirty="0" err="1"/>
              <a:t>apply</a:t>
            </a:r>
            <a:r>
              <a:rPr lang="nl-NL" dirty="0"/>
              <a:t> </a:t>
            </a:r>
            <a:r>
              <a:rPr lang="nl-NL" dirty="0" err="1"/>
              <a:t>commands</a:t>
            </a:r>
            <a:r>
              <a:rPr lang="nl-NL" dirty="0"/>
              <a:t> </a:t>
            </a:r>
            <a:br>
              <a:rPr lang="nl-NL" dirty="0"/>
            </a:br>
            <a:r>
              <a:rPr lang="nl-NL" dirty="0"/>
              <a:t>(in </a:t>
            </a:r>
            <a:r>
              <a:rPr lang="nl-NL" dirty="0" err="1"/>
              <a:t>exactly</a:t>
            </a:r>
            <a:r>
              <a:rPr lang="nl-NL" dirty="0"/>
              <a:t> </a:t>
            </a:r>
            <a:r>
              <a:rPr lang="nl-NL" dirty="0" err="1"/>
              <a:t>the</a:t>
            </a:r>
            <a:r>
              <a:rPr lang="nl-NL" dirty="0"/>
              <a:t> right order)</a:t>
            </a:r>
          </a:p>
          <a:p>
            <a:pPr lvl="1"/>
            <a:r>
              <a:rPr lang="nl-NL" dirty="0"/>
              <a:t>It </a:t>
            </a:r>
            <a:r>
              <a:rPr lang="nl-NL" dirty="0" err="1"/>
              <a:t>replaces</a:t>
            </a:r>
            <a:r>
              <a:rPr lang="nl-NL" dirty="0"/>
              <a:t> </a:t>
            </a:r>
            <a:r>
              <a:rPr lang="nl-NL" dirty="0" err="1"/>
              <a:t>detailed</a:t>
            </a:r>
            <a:r>
              <a:rPr lang="nl-NL" dirty="0"/>
              <a:t> </a:t>
            </a:r>
            <a:r>
              <a:rPr lang="nl-NL" dirty="0" err="1"/>
              <a:t>instructions</a:t>
            </a:r>
            <a:r>
              <a:rPr lang="nl-NL" dirty="0"/>
              <a:t> for </a:t>
            </a:r>
            <a:br>
              <a:rPr lang="nl-NL" dirty="0"/>
            </a:br>
            <a:r>
              <a:rPr lang="nl-NL" dirty="0" err="1"/>
              <a:t>manually</a:t>
            </a:r>
            <a:r>
              <a:rPr lang="nl-NL" dirty="0"/>
              <a:t> running </a:t>
            </a:r>
            <a:r>
              <a:rPr lang="nl-NL" dirty="0" err="1"/>
              <a:t>kubectl</a:t>
            </a:r>
            <a:r>
              <a:rPr lang="nl-NL" dirty="0"/>
              <a:t> </a:t>
            </a:r>
            <a:r>
              <a:rPr lang="nl-NL" dirty="0" err="1"/>
              <a:t>commands</a:t>
            </a:r>
            <a:endParaRPr lang="nl-NL" dirty="0"/>
          </a:p>
          <a:p>
            <a:endParaRPr lang="en-NL" dirty="0"/>
          </a:p>
        </p:txBody>
      </p:sp>
      <p:sp>
        <p:nvSpPr>
          <p:cNvPr id="4" name="Footer Placeholder 3">
            <a:extLst>
              <a:ext uri="{FF2B5EF4-FFF2-40B4-BE49-F238E27FC236}">
                <a16:creationId xmlns:a16="http://schemas.microsoft.com/office/drawing/2014/main" id="{B7ABBBC3-430D-4B87-919F-0D47950B2E58}"/>
              </a:ext>
            </a:extLst>
          </p:cNvPr>
          <p:cNvSpPr>
            <a:spLocks noGrp="1"/>
          </p:cNvSpPr>
          <p:nvPr>
            <p:ph type="ftr" sz="quarter" idx="11"/>
          </p:nvPr>
        </p:nvSpPr>
        <p:spPr/>
        <p:txBody>
          <a:bodyPr/>
          <a:lstStyle/>
          <a:p>
            <a:r>
              <a:rPr lang="sv-SE"/>
              <a:t>AMIS SIG Introduction Docker &amp; Kubernetes</a:t>
            </a:r>
            <a:endParaRPr lang="nl-NL"/>
          </a:p>
        </p:txBody>
      </p:sp>
      <p:pic>
        <p:nvPicPr>
          <p:cNvPr id="5" name="Snagit_SNG83B">
            <a:extLst>
              <a:ext uri="{FF2B5EF4-FFF2-40B4-BE49-F238E27FC236}">
                <a16:creationId xmlns:a16="http://schemas.microsoft.com/office/drawing/2014/main" id="{780D1B0D-B664-4E53-B22F-8965F21A7230}"/>
              </a:ext>
            </a:extLst>
          </p:cNvPr>
          <p:cNvPicPr>
            <a:picLocks noChangeAspect="1"/>
          </p:cNvPicPr>
          <p:nvPr/>
        </p:nvPicPr>
        <p:blipFill>
          <a:blip r:embed="rId2"/>
          <a:stretch>
            <a:fillRect/>
          </a:stretch>
        </p:blipFill>
        <p:spPr>
          <a:xfrm>
            <a:off x="5153809" y="293972"/>
            <a:ext cx="1928176" cy="3779838"/>
          </a:xfrm>
          <a:prstGeom prst="rect">
            <a:avLst/>
          </a:prstGeom>
        </p:spPr>
      </p:pic>
      <p:pic>
        <p:nvPicPr>
          <p:cNvPr id="7" name="Snagit_SNG858">
            <a:extLst>
              <a:ext uri="{FF2B5EF4-FFF2-40B4-BE49-F238E27FC236}">
                <a16:creationId xmlns:a16="http://schemas.microsoft.com/office/drawing/2014/main" id="{C47AD83A-2CD7-4416-BE3F-B2410B2AA956}"/>
              </a:ext>
            </a:extLst>
          </p:cNvPr>
          <p:cNvPicPr>
            <a:picLocks noChangeAspect="1"/>
          </p:cNvPicPr>
          <p:nvPr/>
        </p:nvPicPr>
        <p:blipFill>
          <a:blip r:embed="rId3"/>
          <a:stretch>
            <a:fillRect/>
          </a:stretch>
        </p:blipFill>
        <p:spPr>
          <a:xfrm>
            <a:off x="7170496" y="126609"/>
            <a:ext cx="1450481" cy="4728891"/>
          </a:xfrm>
          <a:prstGeom prst="rect">
            <a:avLst/>
          </a:prstGeom>
        </p:spPr>
      </p:pic>
    </p:spTree>
    <p:extLst>
      <p:ext uri="{BB962C8B-B14F-4D97-AF65-F5344CB8AC3E}">
        <p14:creationId xmlns:p14="http://schemas.microsoft.com/office/powerpoint/2010/main" val="3412375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0B87-5640-49F5-B9CD-DFCBCB8C3F5D}"/>
              </a:ext>
            </a:extLst>
          </p:cNvPr>
          <p:cNvSpPr>
            <a:spLocks noGrp="1"/>
          </p:cNvSpPr>
          <p:nvPr>
            <p:ph type="title"/>
          </p:nvPr>
        </p:nvSpPr>
        <p:spPr/>
        <p:txBody>
          <a:bodyPr/>
          <a:lstStyle/>
          <a:p>
            <a:r>
              <a:rPr lang="nl-NL" dirty="0" err="1"/>
              <a:t>KubeApps</a:t>
            </a:r>
            <a:r>
              <a:rPr lang="nl-NL" dirty="0"/>
              <a:t> - </a:t>
            </a:r>
            <a:r>
              <a:rPr lang="nl-NL" dirty="0" err="1"/>
              <a:t>Self</a:t>
            </a:r>
            <a:r>
              <a:rPr lang="nl-NL" dirty="0"/>
              <a:t> Service Portal for K8S Users</a:t>
            </a:r>
            <a:endParaRPr lang="en-NL" dirty="0"/>
          </a:p>
        </p:txBody>
      </p:sp>
      <p:sp>
        <p:nvSpPr>
          <p:cNvPr id="3" name="Content Placeholder 2">
            <a:extLst>
              <a:ext uri="{FF2B5EF4-FFF2-40B4-BE49-F238E27FC236}">
                <a16:creationId xmlns:a16="http://schemas.microsoft.com/office/drawing/2014/main" id="{F068B0EA-4253-499C-9E6B-D28DF14A9EA3}"/>
              </a:ext>
            </a:extLst>
          </p:cNvPr>
          <p:cNvSpPr>
            <a:spLocks noGrp="1"/>
          </p:cNvSpPr>
          <p:nvPr>
            <p:ph idx="1"/>
          </p:nvPr>
        </p:nvSpPr>
        <p:spPr/>
        <p:txBody>
          <a:bodyPr/>
          <a:lstStyle/>
          <a:p>
            <a:r>
              <a:rPr lang="en-US" dirty="0" err="1"/>
              <a:t>Kubeapps</a:t>
            </a:r>
            <a:r>
              <a:rPr lang="en-US" dirty="0"/>
              <a:t> is a web-based UI for deploying and managing applications in Kubernetes clusters. It allows your cluster users to deploy applications packaged as Helm charts directly from their browsers.</a:t>
            </a:r>
            <a:br>
              <a:rPr lang="en-US" dirty="0"/>
            </a:br>
            <a:endParaRPr lang="en-US" dirty="0"/>
          </a:p>
          <a:p>
            <a:r>
              <a:rPr lang="nl-NL" dirty="0">
                <a:hlinkClick r:id="rId2"/>
              </a:rPr>
              <a:t>https://kubeapps.com/</a:t>
            </a:r>
            <a:br>
              <a:rPr lang="nl-NL" dirty="0"/>
            </a:br>
            <a:br>
              <a:rPr lang="nl-NL" dirty="0"/>
            </a:br>
            <a:endParaRPr lang="en-NL" dirty="0"/>
          </a:p>
        </p:txBody>
      </p:sp>
      <p:sp>
        <p:nvSpPr>
          <p:cNvPr id="4" name="Footer Placeholder 3">
            <a:extLst>
              <a:ext uri="{FF2B5EF4-FFF2-40B4-BE49-F238E27FC236}">
                <a16:creationId xmlns:a16="http://schemas.microsoft.com/office/drawing/2014/main" id="{246F4FC5-35DF-42BB-BA95-117726FE76F9}"/>
              </a:ext>
            </a:extLst>
          </p:cNvPr>
          <p:cNvSpPr>
            <a:spLocks noGrp="1"/>
          </p:cNvSpPr>
          <p:nvPr>
            <p:ph type="ftr" sz="quarter" idx="11"/>
          </p:nvPr>
        </p:nvSpPr>
        <p:spPr/>
        <p:txBody>
          <a:bodyPr/>
          <a:lstStyle/>
          <a:p>
            <a:r>
              <a:rPr lang="sv-SE"/>
              <a:t>AMIS SIG Introduction Docker &amp; Kubernetes</a:t>
            </a:r>
            <a:endParaRPr lang="nl-NL"/>
          </a:p>
        </p:txBody>
      </p:sp>
      <p:pic>
        <p:nvPicPr>
          <p:cNvPr id="12290" name="Picture 2" descr="https://cdn-images-1.medium.com/max/1000/0*Yxn21kltw_kwcbqM">
            <a:hlinkClick r:id="rId3"/>
            <a:extLst>
              <a:ext uri="{FF2B5EF4-FFF2-40B4-BE49-F238E27FC236}">
                <a16:creationId xmlns:a16="http://schemas.microsoft.com/office/drawing/2014/main" id="{58B42566-DFBE-43AB-8B33-9805D12C8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541" y="1869612"/>
            <a:ext cx="5082205" cy="284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24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6E72-5B24-47F0-ACB6-EF8E6F4FB7AA}"/>
              </a:ext>
            </a:extLst>
          </p:cNvPr>
          <p:cNvSpPr>
            <a:spLocks noGrp="1"/>
          </p:cNvSpPr>
          <p:nvPr>
            <p:ph type="title"/>
          </p:nvPr>
        </p:nvSpPr>
        <p:spPr/>
        <p:txBody>
          <a:bodyPr/>
          <a:lstStyle/>
          <a:p>
            <a:r>
              <a:rPr lang="nl-NL" dirty="0" err="1"/>
              <a:t>Terraform</a:t>
            </a:r>
            <a:r>
              <a:rPr lang="nl-NL" dirty="0"/>
              <a:t> </a:t>
            </a:r>
            <a:r>
              <a:rPr lang="nl-NL" dirty="0" err="1"/>
              <a:t>and</a:t>
            </a:r>
            <a:r>
              <a:rPr lang="nl-NL" dirty="0"/>
              <a:t> </a:t>
            </a:r>
            <a:r>
              <a:rPr lang="nl-NL" dirty="0" err="1"/>
              <a:t>Kubernetes</a:t>
            </a:r>
            <a:endParaRPr lang="en-NL" dirty="0"/>
          </a:p>
        </p:txBody>
      </p:sp>
      <p:sp>
        <p:nvSpPr>
          <p:cNvPr id="3" name="Content Placeholder 2">
            <a:extLst>
              <a:ext uri="{FF2B5EF4-FFF2-40B4-BE49-F238E27FC236}">
                <a16:creationId xmlns:a16="http://schemas.microsoft.com/office/drawing/2014/main" id="{545EFE0E-9272-4B78-85D2-99959F767E62}"/>
              </a:ext>
            </a:extLst>
          </p:cNvPr>
          <p:cNvSpPr>
            <a:spLocks noGrp="1"/>
          </p:cNvSpPr>
          <p:nvPr>
            <p:ph idx="1"/>
          </p:nvPr>
        </p:nvSpPr>
        <p:spPr/>
        <p:txBody>
          <a:bodyPr/>
          <a:lstStyle/>
          <a:p>
            <a:r>
              <a:rPr lang="nl-NL" dirty="0" err="1"/>
              <a:t>Terraform</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to</a:t>
            </a:r>
            <a:endParaRPr lang="nl-NL" dirty="0"/>
          </a:p>
          <a:p>
            <a:pPr lvl="1"/>
            <a:r>
              <a:rPr lang="nl-NL" dirty="0" err="1"/>
              <a:t>Provision</a:t>
            </a:r>
            <a:r>
              <a:rPr lang="nl-NL" dirty="0"/>
              <a:t> </a:t>
            </a:r>
            <a:r>
              <a:rPr lang="nl-NL" dirty="0" err="1"/>
              <a:t>the</a:t>
            </a:r>
            <a:r>
              <a:rPr lang="nl-NL" dirty="0"/>
              <a:t> </a:t>
            </a:r>
            <a:r>
              <a:rPr lang="nl-NL" dirty="0" err="1"/>
              <a:t>Kubernetes</a:t>
            </a:r>
            <a:r>
              <a:rPr lang="nl-NL" dirty="0"/>
              <a:t> Cluster </a:t>
            </a:r>
            <a:r>
              <a:rPr lang="nl-NL" dirty="0" err="1"/>
              <a:t>infrastructure</a:t>
            </a:r>
            <a:endParaRPr lang="nl-NL" dirty="0"/>
          </a:p>
          <a:p>
            <a:pPr lvl="1"/>
            <a:r>
              <a:rPr lang="nl-NL" dirty="0" err="1"/>
              <a:t>Provision</a:t>
            </a:r>
            <a:r>
              <a:rPr lang="nl-NL" dirty="0"/>
              <a:t> </a:t>
            </a:r>
            <a:r>
              <a:rPr lang="nl-NL" dirty="0" err="1"/>
              <a:t>Kubernetes</a:t>
            </a:r>
            <a:r>
              <a:rPr lang="nl-NL" dirty="0"/>
              <a:t> resources </a:t>
            </a:r>
            <a:r>
              <a:rPr lang="nl-NL" dirty="0" err="1"/>
              <a:t>required</a:t>
            </a:r>
            <a:r>
              <a:rPr lang="nl-NL" dirty="0"/>
              <a:t> for </a:t>
            </a:r>
            <a:r>
              <a:rPr lang="nl-NL" dirty="0" err="1"/>
              <a:t>specific</a:t>
            </a:r>
            <a:r>
              <a:rPr lang="nl-NL" dirty="0"/>
              <a:t> </a:t>
            </a:r>
            <a:r>
              <a:rPr lang="nl-NL" dirty="0" err="1"/>
              <a:t>applications</a:t>
            </a:r>
            <a:endParaRPr lang="nl-NL" dirty="0"/>
          </a:p>
          <a:p>
            <a:r>
              <a:rPr lang="nl-NL" dirty="0" err="1"/>
              <a:t>Terraform</a:t>
            </a:r>
            <a:r>
              <a:rPr lang="nl-NL" dirty="0"/>
              <a:t> has a </a:t>
            </a:r>
            <a:r>
              <a:rPr lang="nl-NL" dirty="0" err="1"/>
              <a:t>Kubernetes</a:t>
            </a:r>
            <a:r>
              <a:rPr lang="nl-NL" dirty="0"/>
              <a:t> Provider – </a:t>
            </a:r>
            <a:r>
              <a:rPr lang="nl-NL" dirty="0" err="1"/>
              <a:t>that</a:t>
            </a:r>
            <a:r>
              <a:rPr lang="nl-NL" dirty="0"/>
              <a:t> </a:t>
            </a:r>
            <a:r>
              <a:rPr lang="nl-NL" dirty="0" err="1"/>
              <a:t>converts</a:t>
            </a:r>
            <a:r>
              <a:rPr lang="nl-NL" dirty="0"/>
              <a:t> </a:t>
            </a:r>
            <a:r>
              <a:rPr lang="nl-NL" dirty="0" err="1"/>
              <a:t>Terraform</a:t>
            </a:r>
            <a:r>
              <a:rPr lang="nl-NL" dirty="0"/>
              <a:t> </a:t>
            </a:r>
            <a:r>
              <a:rPr lang="nl-NL" dirty="0" err="1"/>
              <a:t>configurations</a:t>
            </a:r>
            <a:r>
              <a:rPr lang="nl-NL" dirty="0"/>
              <a:t> </a:t>
            </a:r>
            <a:r>
              <a:rPr lang="nl-NL" dirty="0" err="1"/>
              <a:t>into</a:t>
            </a:r>
            <a:r>
              <a:rPr lang="nl-NL" dirty="0"/>
              <a:t> K8S </a:t>
            </a:r>
            <a:r>
              <a:rPr lang="nl-NL" dirty="0" err="1"/>
              <a:t>validations</a:t>
            </a:r>
            <a:r>
              <a:rPr lang="nl-NL" dirty="0"/>
              <a:t>, </a:t>
            </a:r>
            <a:r>
              <a:rPr lang="nl-NL" dirty="0" err="1"/>
              <a:t>optimizations</a:t>
            </a:r>
            <a:r>
              <a:rPr lang="nl-NL" dirty="0"/>
              <a:t> </a:t>
            </a:r>
            <a:r>
              <a:rPr lang="nl-NL" dirty="0" err="1"/>
              <a:t>and</a:t>
            </a:r>
            <a:r>
              <a:rPr lang="nl-NL" dirty="0"/>
              <a:t> API calls</a:t>
            </a:r>
          </a:p>
          <a:p>
            <a:r>
              <a:rPr lang="nl-NL" dirty="0"/>
              <a:t>Benefits of </a:t>
            </a:r>
            <a:r>
              <a:rPr lang="nl-NL" dirty="0" err="1"/>
              <a:t>using</a:t>
            </a:r>
            <a:r>
              <a:rPr lang="nl-NL" dirty="0"/>
              <a:t> </a:t>
            </a:r>
            <a:r>
              <a:rPr lang="nl-NL" dirty="0" err="1"/>
              <a:t>Terraform</a:t>
            </a:r>
            <a:r>
              <a:rPr lang="nl-NL" dirty="0"/>
              <a:t> for K8S:</a:t>
            </a:r>
          </a:p>
          <a:p>
            <a:pPr lvl="1"/>
            <a:r>
              <a:rPr lang="nl-NL" dirty="0" err="1"/>
              <a:t>Use</a:t>
            </a:r>
            <a:r>
              <a:rPr lang="nl-NL" dirty="0"/>
              <a:t> </a:t>
            </a:r>
            <a:r>
              <a:rPr lang="nl-NL" dirty="0" err="1"/>
              <a:t>Terraform</a:t>
            </a:r>
            <a:r>
              <a:rPr lang="nl-NL" dirty="0"/>
              <a:t> for </a:t>
            </a:r>
            <a:r>
              <a:rPr lang="nl-NL" dirty="0" err="1"/>
              <a:t>all</a:t>
            </a:r>
            <a:r>
              <a:rPr lang="nl-NL" dirty="0"/>
              <a:t> types of </a:t>
            </a:r>
            <a:r>
              <a:rPr lang="nl-NL" dirty="0" err="1"/>
              <a:t>infrastructure</a:t>
            </a:r>
            <a:r>
              <a:rPr lang="nl-NL" dirty="0"/>
              <a:t>: </a:t>
            </a:r>
            <a:r>
              <a:rPr lang="nl-NL" dirty="0" err="1"/>
              <a:t>one</a:t>
            </a:r>
            <a:r>
              <a:rPr lang="nl-NL" dirty="0"/>
              <a:t> way </a:t>
            </a:r>
            <a:br>
              <a:rPr lang="nl-NL" dirty="0"/>
            </a:br>
            <a:r>
              <a:rPr lang="nl-NL" dirty="0" err="1"/>
              <a:t>to</a:t>
            </a:r>
            <a:r>
              <a:rPr lang="nl-NL" dirty="0"/>
              <a:t> </a:t>
            </a:r>
            <a:r>
              <a:rPr lang="nl-NL" dirty="0" err="1"/>
              <a:t>describe</a:t>
            </a:r>
            <a:r>
              <a:rPr lang="nl-NL" dirty="0"/>
              <a:t> </a:t>
            </a:r>
            <a:r>
              <a:rPr lang="nl-NL" dirty="0" err="1"/>
              <a:t>desired</a:t>
            </a:r>
            <a:r>
              <a:rPr lang="nl-NL" dirty="0"/>
              <a:t> state </a:t>
            </a:r>
            <a:r>
              <a:rPr lang="nl-NL" dirty="0" err="1"/>
              <a:t>across</a:t>
            </a:r>
            <a:r>
              <a:rPr lang="nl-NL" dirty="0"/>
              <a:t> </a:t>
            </a:r>
            <a:r>
              <a:rPr lang="nl-NL" dirty="0" err="1"/>
              <a:t>all</a:t>
            </a:r>
            <a:r>
              <a:rPr lang="nl-NL" dirty="0"/>
              <a:t> </a:t>
            </a:r>
            <a:r>
              <a:rPr lang="nl-NL" dirty="0" err="1"/>
              <a:t>clouds</a:t>
            </a:r>
            <a:r>
              <a:rPr lang="nl-NL" dirty="0"/>
              <a:t> &amp; stacks</a:t>
            </a:r>
          </a:p>
          <a:p>
            <a:pPr lvl="1"/>
            <a:r>
              <a:rPr lang="nl-NL" dirty="0"/>
              <a:t>Drift </a:t>
            </a:r>
            <a:r>
              <a:rPr lang="nl-NL" dirty="0" err="1"/>
              <a:t>detection</a:t>
            </a:r>
            <a:endParaRPr lang="nl-NL" dirty="0"/>
          </a:p>
          <a:p>
            <a:pPr lvl="1"/>
            <a:r>
              <a:rPr lang="nl-NL" dirty="0"/>
              <a:t>Full life </a:t>
            </a:r>
            <a:r>
              <a:rPr lang="nl-NL" dirty="0" err="1"/>
              <a:t>cycle</a:t>
            </a:r>
            <a:r>
              <a:rPr lang="nl-NL" dirty="0"/>
              <a:t> management (</a:t>
            </a:r>
            <a:r>
              <a:rPr lang="nl-NL" dirty="0" err="1"/>
              <a:t>create</a:t>
            </a:r>
            <a:r>
              <a:rPr lang="nl-NL" dirty="0"/>
              <a:t>, update &amp; delete)</a:t>
            </a:r>
          </a:p>
          <a:p>
            <a:pPr lvl="1"/>
            <a:r>
              <a:rPr lang="nl-NL" dirty="0" err="1"/>
              <a:t>Synchronous</a:t>
            </a:r>
            <a:r>
              <a:rPr lang="nl-NL" dirty="0"/>
              <a:t> feedback</a:t>
            </a:r>
          </a:p>
          <a:p>
            <a:pPr lvl="1"/>
            <a:r>
              <a:rPr lang="nl-NL" dirty="0" err="1"/>
              <a:t>Dependency</a:t>
            </a:r>
            <a:r>
              <a:rPr lang="nl-NL" dirty="0"/>
              <a:t> </a:t>
            </a:r>
            <a:r>
              <a:rPr lang="nl-NL" dirty="0" err="1"/>
              <a:t>interpretation</a:t>
            </a:r>
            <a:r>
              <a:rPr lang="nl-NL" dirty="0"/>
              <a:t> &amp; smart </a:t>
            </a:r>
            <a:r>
              <a:rPr lang="nl-NL" dirty="0" err="1"/>
              <a:t>scheduling</a:t>
            </a:r>
            <a:endParaRPr lang="nl-NL" dirty="0"/>
          </a:p>
          <a:p>
            <a:pPr lvl="1"/>
            <a:endParaRPr lang="en-NL" dirty="0"/>
          </a:p>
        </p:txBody>
      </p:sp>
      <p:sp>
        <p:nvSpPr>
          <p:cNvPr id="4" name="Footer Placeholder 3">
            <a:extLst>
              <a:ext uri="{FF2B5EF4-FFF2-40B4-BE49-F238E27FC236}">
                <a16:creationId xmlns:a16="http://schemas.microsoft.com/office/drawing/2014/main" id="{55610D73-042A-4CE7-883B-46493D773A6A}"/>
              </a:ext>
            </a:extLst>
          </p:cNvPr>
          <p:cNvSpPr>
            <a:spLocks noGrp="1"/>
          </p:cNvSpPr>
          <p:nvPr>
            <p:ph type="ftr" sz="quarter" idx="11"/>
          </p:nvPr>
        </p:nvSpPr>
        <p:spPr/>
        <p:txBody>
          <a:bodyPr/>
          <a:lstStyle/>
          <a:p>
            <a:r>
              <a:rPr lang="sv-SE"/>
              <a:t>AMIS SIG Introduction Docker &amp; Kubernetes</a:t>
            </a:r>
            <a:endParaRPr lang="nl-NL"/>
          </a:p>
        </p:txBody>
      </p:sp>
      <p:pic>
        <p:nvPicPr>
          <p:cNvPr id="14338" name="Picture 2" descr="https://cdn-images-1.medium.com/max/1000/1*l7Ymmu0XFw3Vhq9zJPaLWA.jpeg">
            <a:extLst>
              <a:ext uri="{FF2B5EF4-FFF2-40B4-BE49-F238E27FC236}">
                <a16:creationId xmlns:a16="http://schemas.microsoft.com/office/drawing/2014/main" id="{5C4D9943-F68A-4B2E-A919-8A7C47FD984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72"/>
          <a:stretch/>
        </p:blipFill>
        <p:spPr bwMode="auto">
          <a:xfrm>
            <a:off x="5765954" y="134924"/>
            <a:ext cx="4086859" cy="14581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183145-1B34-4C56-B2DE-F94129E933FC}"/>
              </a:ext>
            </a:extLst>
          </p:cNvPr>
          <p:cNvPicPr>
            <a:picLocks noChangeAspect="1"/>
          </p:cNvPicPr>
          <p:nvPr/>
        </p:nvPicPr>
        <p:blipFill>
          <a:blip r:embed="rId4"/>
          <a:stretch>
            <a:fillRect/>
          </a:stretch>
        </p:blipFill>
        <p:spPr>
          <a:xfrm>
            <a:off x="6677900" y="1693464"/>
            <a:ext cx="2262966" cy="3162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0858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985-67B5-487A-8A6F-4A18049465C7}"/>
              </a:ext>
            </a:extLst>
          </p:cNvPr>
          <p:cNvSpPr>
            <a:spLocks noGrp="1"/>
          </p:cNvSpPr>
          <p:nvPr>
            <p:ph type="title"/>
          </p:nvPr>
        </p:nvSpPr>
        <p:spPr/>
        <p:txBody>
          <a:bodyPr/>
          <a:lstStyle/>
          <a:p>
            <a:r>
              <a:rPr lang="nl-NL" dirty="0" err="1"/>
              <a:t>Kubernetes</a:t>
            </a:r>
            <a:r>
              <a:rPr lang="nl-NL" dirty="0"/>
              <a:t> Operator</a:t>
            </a:r>
            <a:endParaRPr lang="en-NL" dirty="0"/>
          </a:p>
        </p:txBody>
      </p:sp>
      <p:sp>
        <p:nvSpPr>
          <p:cNvPr id="3" name="Content Placeholder 2">
            <a:extLst>
              <a:ext uri="{FF2B5EF4-FFF2-40B4-BE49-F238E27FC236}">
                <a16:creationId xmlns:a16="http://schemas.microsoft.com/office/drawing/2014/main" id="{ABBFBEFE-C49C-48B5-A269-155CD6E84776}"/>
              </a:ext>
            </a:extLst>
          </p:cNvPr>
          <p:cNvSpPr>
            <a:spLocks noGrp="1"/>
          </p:cNvSpPr>
          <p:nvPr>
            <p:ph idx="1"/>
          </p:nvPr>
        </p:nvSpPr>
        <p:spPr/>
        <p:txBody>
          <a:bodyPr/>
          <a:lstStyle/>
          <a:p>
            <a:r>
              <a:rPr lang="nl-NL" dirty="0"/>
              <a:t>A </a:t>
            </a:r>
            <a:r>
              <a:rPr lang="nl-NL" dirty="0" err="1"/>
              <a:t>fully</a:t>
            </a:r>
            <a:r>
              <a:rPr lang="nl-NL" dirty="0"/>
              <a:t> </a:t>
            </a:r>
            <a:r>
              <a:rPr lang="nl-NL" dirty="0" err="1"/>
              <a:t>automated</a:t>
            </a:r>
            <a:r>
              <a:rPr lang="nl-NL" dirty="0"/>
              <a:t>, </a:t>
            </a:r>
            <a:r>
              <a:rPr lang="nl-NL" dirty="0" err="1"/>
              <a:t>managed</a:t>
            </a:r>
            <a:r>
              <a:rPr lang="nl-NL" dirty="0"/>
              <a:t> way of </a:t>
            </a:r>
            <a:r>
              <a:rPr lang="nl-NL" dirty="0" err="1"/>
              <a:t>deploying</a:t>
            </a:r>
            <a:r>
              <a:rPr lang="nl-NL" dirty="0"/>
              <a:t>, running </a:t>
            </a:r>
            <a:r>
              <a:rPr lang="nl-NL" dirty="0" err="1"/>
              <a:t>and</a:t>
            </a:r>
            <a:r>
              <a:rPr lang="nl-NL" dirty="0"/>
              <a:t> </a:t>
            </a:r>
            <a:r>
              <a:rPr lang="nl-NL" dirty="0" err="1"/>
              <a:t>evolving</a:t>
            </a:r>
            <a:r>
              <a:rPr lang="nl-NL" dirty="0"/>
              <a:t> </a:t>
            </a:r>
            <a:r>
              <a:rPr lang="nl-NL" dirty="0" err="1"/>
              <a:t>an</a:t>
            </a:r>
            <a:r>
              <a:rPr lang="nl-NL" dirty="0"/>
              <a:t> </a:t>
            </a:r>
            <a:r>
              <a:rPr lang="nl-NL" dirty="0" err="1"/>
              <a:t>application</a:t>
            </a:r>
            <a:r>
              <a:rPr lang="nl-NL" dirty="0"/>
              <a:t> on </a:t>
            </a:r>
            <a:r>
              <a:rPr lang="nl-NL" dirty="0" err="1"/>
              <a:t>Kubernetes</a:t>
            </a:r>
            <a:r>
              <a:rPr lang="nl-NL" dirty="0"/>
              <a:t> – </a:t>
            </a:r>
            <a:r>
              <a:rPr lang="nl-NL" dirty="0" err="1"/>
              <a:t>using</a:t>
            </a:r>
            <a:r>
              <a:rPr lang="nl-NL" dirty="0"/>
              <a:t> </a:t>
            </a:r>
            <a:r>
              <a:rPr lang="nl-NL" dirty="0" err="1"/>
              <a:t>Kubernetes</a:t>
            </a:r>
            <a:r>
              <a:rPr lang="nl-NL" dirty="0"/>
              <a:t> </a:t>
            </a:r>
            <a:r>
              <a:rPr lang="nl-NL" dirty="0" err="1"/>
              <a:t>constructs</a:t>
            </a:r>
            <a:r>
              <a:rPr lang="nl-NL" dirty="0"/>
              <a:t> </a:t>
            </a:r>
            <a:r>
              <a:rPr lang="nl-NL" dirty="0" err="1"/>
              <a:t>and</a:t>
            </a:r>
            <a:r>
              <a:rPr lang="nl-NL" dirty="0"/>
              <a:t> </a:t>
            </a:r>
            <a:r>
              <a:rPr lang="nl-NL" dirty="0" err="1"/>
              <a:t>APIs</a:t>
            </a:r>
            <a:endParaRPr lang="nl-NL" dirty="0"/>
          </a:p>
          <a:p>
            <a:r>
              <a:rPr lang="nl-NL" dirty="0" err="1"/>
              <a:t>Now</a:t>
            </a:r>
            <a:r>
              <a:rPr lang="nl-NL" dirty="0"/>
              <a:t> </a:t>
            </a:r>
            <a:r>
              <a:rPr lang="nl-NL" dirty="0" err="1"/>
              <a:t>also</a:t>
            </a:r>
            <a:r>
              <a:rPr lang="nl-NL" dirty="0"/>
              <a:t> </a:t>
            </a:r>
            <a:r>
              <a:rPr lang="nl-NL" dirty="0" err="1"/>
              <a:t>referred</a:t>
            </a:r>
            <a:r>
              <a:rPr lang="nl-NL" dirty="0"/>
              <a:t> </a:t>
            </a:r>
            <a:r>
              <a:rPr lang="nl-NL" dirty="0" err="1"/>
              <a:t>to</a:t>
            </a:r>
            <a:r>
              <a:rPr lang="nl-NL" dirty="0"/>
              <a:t> as </a:t>
            </a:r>
            <a:r>
              <a:rPr lang="nl-NL" dirty="0" err="1"/>
              <a:t>Kubernetes</a:t>
            </a:r>
            <a:r>
              <a:rPr lang="nl-NL" dirty="0"/>
              <a:t> Native (</a:t>
            </a:r>
            <a:r>
              <a:rPr lang="nl-NL" dirty="0" err="1"/>
              <a:t>aka</a:t>
            </a:r>
            <a:r>
              <a:rPr lang="nl-NL" dirty="0"/>
              <a:t> </a:t>
            </a:r>
            <a:r>
              <a:rPr lang="nl-NL" dirty="0" err="1"/>
              <a:t>Knative</a:t>
            </a:r>
            <a:r>
              <a:rPr lang="nl-NL" dirty="0"/>
              <a:t>) Application</a:t>
            </a:r>
          </a:p>
          <a:p>
            <a:pPr lvl="1"/>
            <a:endParaRPr lang="nl-NL" dirty="0"/>
          </a:p>
          <a:p>
            <a:r>
              <a:rPr lang="nl-NL" dirty="0"/>
              <a:t>Operators </a:t>
            </a:r>
            <a:r>
              <a:rPr lang="nl-NL" dirty="0" err="1"/>
              <a:t>extend</a:t>
            </a:r>
            <a:r>
              <a:rPr lang="nl-NL" dirty="0"/>
              <a:t> </a:t>
            </a:r>
            <a:r>
              <a:rPr lang="nl-NL" dirty="0" err="1"/>
              <a:t>Kubernetes</a:t>
            </a:r>
            <a:endParaRPr lang="nl-NL" dirty="0"/>
          </a:p>
          <a:p>
            <a:r>
              <a:rPr lang="nl-NL" dirty="0"/>
              <a:t>Operators </a:t>
            </a:r>
            <a:r>
              <a:rPr lang="nl-NL" dirty="0" err="1"/>
              <a:t>systematize</a:t>
            </a:r>
            <a:r>
              <a:rPr lang="nl-NL" dirty="0"/>
              <a:t> human </a:t>
            </a:r>
            <a:br>
              <a:rPr lang="nl-NL" dirty="0"/>
            </a:br>
            <a:r>
              <a:rPr lang="nl-NL" dirty="0" err="1"/>
              <a:t>knowledge</a:t>
            </a:r>
            <a:r>
              <a:rPr lang="nl-NL" dirty="0"/>
              <a:t> </a:t>
            </a:r>
            <a:r>
              <a:rPr lang="nl-NL" dirty="0" err="1"/>
              <a:t>about</a:t>
            </a:r>
            <a:r>
              <a:rPr lang="nl-NL" dirty="0"/>
              <a:t> </a:t>
            </a:r>
            <a:r>
              <a:rPr lang="nl-NL" dirty="0" err="1"/>
              <a:t>an</a:t>
            </a:r>
            <a:r>
              <a:rPr lang="nl-NL" dirty="0"/>
              <a:t> </a:t>
            </a:r>
            <a:r>
              <a:rPr lang="nl-NL" dirty="0" err="1"/>
              <a:t>application</a:t>
            </a:r>
            <a:r>
              <a:rPr lang="nl-NL" dirty="0"/>
              <a:t> </a:t>
            </a:r>
            <a:br>
              <a:rPr lang="nl-NL" dirty="0"/>
            </a:br>
            <a:r>
              <a:rPr lang="nl-NL" dirty="0"/>
              <a:t>life </a:t>
            </a:r>
            <a:r>
              <a:rPr lang="nl-NL" dirty="0" err="1"/>
              <a:t>cycle</a:t>
            </a:r>
            <a:r>
              <a:rPr lang="nl-NL" dirty="0"/>
              <a:t> as code </a:t>
            </a:r>
            <a:r>
              <a:rPr lang="nl-NL" dirty="0" err="1"/>
              <a:t>and</a:t>
            </a:r>
            <a:r>
              <a:rPr lang="nl-NL" dirty="0"/>
              <a:t> </a:t>
            </a:r>
            <a:r>
              <a:rPr lang="nl-NL" dirty="0" err="1"/>
              <a:t>thus</a:t>
            </a:r>
            <a:r>
              <a:rPr lang="nl-NL" dirty="0"/>
              <a:t> </a:t>
            </a:r>
            <a:r>
              <a:rPr lang="nl-NL" dirty="0" err="1"/>
              <a:t>encapsulate</a:t>
            </a:r>
            <a:r>
              <a:rPr lang="nl-NL" dirty="0"/>
              <a:t> </a:t>
            </a:r>
            <a:br>
              <a:rPr lang="nl-NL" dirty="0"/>
            </a:br>
            <a:r>
              <a:rPr lang="nl-NL" dirty="0" err="1"/>
              <a:t>compexity</a:t>
            </a:r>
            <a:r>
              <a:rPr lang="nl-NL" dirty="0"/>
              <a:t> </a:t>
            </a:r>
            <a:r>
              <a:rPr lang="nl-NL" dirty="0" err="1"/>
              <a:t>and</a:t>
            </a:r>
            <a:r>
              <a:rPr lang="nl-NL" dirty="0"/>
              <a:t> abstract details</a:t>
            </a:r>
          </a:p>
          <a:p>
            <a:r>
              <a:rPr lang="nl-NL" dirty="0"/>
              <a:t>Operators </a:t>
            </a:r>
            <a:r>
              <a:rPr lang="nl-NL" dirty="0" err="1"/>
              <a:t>can</a:t>
            </a:r>
            <a:r>
              <a:rPr lang="nl-NL" dirty="0"/>
              <a:t> </a:t>
            </a:r>
            <a:r>
              <a:rPr lang="nl-NL" dirty="0" err="1"/>
              <a:t>scale</a:t>
            </a:r>
            <a:r>
              <a:rPr lang="nl-NL" dirty="0"/>
              <a:t> </a:t>
            </a:r>
            <a:r>
              <a:rPr lang="nl-NL" dirty="0" err="1"/>
              <a:t>and</a:t>
            </a:r>
            <a:r>
              <a:rPr lang="nl-NL" dirty="0"/>
              <a:t> </a:t>
            </a:r>
            <a:r>
              <a:rPr lang="nl-NL" dirty="0" err="1"/>
              <a:t>repeat</a:t>
            </a:r>
            <a:r>
              <a:rPr lang="nl-NL" dirty="0"/>
              <a:t> </a:t>
            </a:r>
            <a:br>
              <a:rPr lang="nl-NL" dirty="0"/>
            </a:br>
            <a:r>
              <a:rPr lang="nl-NL" dirty="0" err="1"/>
              <a:t>application</a:t>
            </a:r>
            <a:r>
              <a:rPr lang="nl-NL" dirty="0"/>
              <a:t> </a:t>
            </a:r>
            <a:r>
              <a:rPr lang="nl-NL" dirty="0" err="1"/>
              <a:t>lifecycle</a:t>
            </a:r>
            <a:r>
              <a:rPr lang="nl-NL" dirty="0"/>
              <a:t> actions</a:t>
            </a:r>
          </a:p>
          <a:p>
            <a:endParaRPr lang="en-NL" dirty="0"/>
          </a:p>
        </p:txBody>
      </p:sp>
      <p:sp>
        <p:nvSpPr>
          <p:cNvPr id="4" name="Footer Placeholder 3">
            <a:extLst>
              <a:ext uri="{FF2B5EF4-FFF2-40B4-BE49-F238E27FC236}">
                <a16:creationId xmlns:a16="http://schemas.microsoft.com/office/drawing/2014/main" id="{0A6BB57D-B7FA-46B3-B417-54B65C8E394D}"/>
              </a:ext>
            </a:extLst>
          </p:cNvPr>
          <p:cNvSpPr>
            <a:spLocks noGrp="1"/>
          </p:cNvSpPr>
          <p:nvPr>
            <p:ph type="ftr" sz="quarter" idx="11"/>
          </p:nvPr>
        </p:nvSpPr>
        <p:spPr/>
        <p:txBody>
          <a:bodyPr/>
          <a:lstStyle/>
          <a:p>
            <a:r>
              <a:rPr lang="sv-SE"/>
              <a:t>AMIS SIG Introduction Docker &amp; Kubernetes</a:t>
            </a:r>
            <a:endParaRPr lang="nl-NL"/>
          </a:p>
        </p:txBody>
      </p:sp>
      <p:pic>
        <p:nvPicPr>
          <p:cNvPr id="11266" name="Picture 2" descr="https://s14-eu5.startpage.com/cgi-bin/serveimage?url=https:%2F%2Fcdn-images-1.medium.com%2Fmax%2F800%2F0*vfII_df7Dyoanyk7.png&amp;sp=10148559fac8249e2ffd6a9fa586e2e7">
            <a:extLst>
              <a:ext uri="{FF2B5EF4-FFF2-40B4-BE49-F238E27FC236}">
                <a16:creationId xmlns:a16="http://schemas.microsoft.com/office/drawing/2014/main" id="{EFCFC56E-3FD3-444E-9B7F-991EB5703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154" y="1986030"/>
            <a:ext cx="4674797" cy="294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851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3CBC-B406-4ACB-B98B-DA28E0575CC0}"/>
              </a:ext>
            </a:extLst>
          </p:cNvPr>
          <p:cNvSpPr>
            <a:spLocks noGrp="1"/>
          </p:cNvSpPr>
          <p:nvPr>
            <p:ph type="title"/>
          </p:nvPr>
        </p:nvSpPr>
        <p:spPr/>
        <p:txBody>
          <a:bodyPr/>
          <a:lstStyle/>
          <a:p>
            <a:r>
              <a:rPr lang="nl-NL" dirty="0" err="1"/>
              <a:t>Remember</a:t>
            </a:r>
            <a:r>
              <a:rPr lang="nl-NL" dirty="0"/>
              <a:t> </a:t>
            </a:r>
            <a:r>
              <a:rPr lang="nl-NL" dirty="0" err="1"/>
              <a:t>Kubernetes</a:t>
            </a:r>
            <a:r>
              <a:rPr lang="nl-NL" dirty="0"/>
              <a:t> as </a:t>
            </a:r>
            <a:r>
              <a:rPr lang="nl-NL" dirty="0" err="1"/>
              <a:t>the</a:t>
            </a:r>
            <a:r>
              <a:rPr lang="nl-NL" dirty="0"/>
              <a:t> </a:t>
            </a:r>
            <a:r>
              <a:rPr lang="nl-NL" dirty="0" err="1"/>
              <a:t>Desired</a:t>
            </a:r>
            <a:r>
              <a:rPr lang="nl-NL" dirty="0"/>
              <a:t> State Manager?</a:t>
            </a:r>
            <a:endParaRPr lang="en-NL" dirty="0"/>
          </a:p>
        </p:txBody>
      </p:sp>
      <p:sp>
        <p:nvSpPr>
          <p:cNvPr id="3" name="Content Placeholder 2">
            <a:extLst>
              <a:ext uri="{FF2B5EF4-FFF2-40B4-BE49-F238E27FC236}">
                <a16:creationId xmlns:a16="http://schemas.microsoft.com/office/drawing/2014/main" id="{6E2F5715-140E-4FD0-8F0D-CA6E8B7C9B35}"/>
              </a:ext>
            </a:extLst>
          </p:cNvPr>
          <p:cNvSpPr>
            <a:spLocks noGrp="1"/>
          </p:cNvSpPr>
          <p:nvPr>
            <p:ph idx="1"/>
          </p:nvPr>
        </p:nvSpPr>
        <p:spPr>
          <a:xfrm>
            <a:off x="720003" y="936000"/>
            <a:ext cx="7664342" cy="3780000"/>
          </a:xfrm>
        </p:spPr>
        <p:txBody>
          <a:bodyPr/>
          <a:lstStyle/>
          <a:p>
            <a:r>
              <a:rPr lang="en-US" dirty="0"/>
              <a:t>Kubernetes is essentially a </a:t>
            </a:r>
            <a:r>
              <a:rPr lang="en-US" b="1" dirty="0"/>
              <a:t>desired state manager</a:t>
            </a:r>
            <a:r>
              <a:rPr lang="en-US" dirty="0"/>
              <a:t>. </a:t>
            </a:r>
          </a:p>
          <a:p>
            <a:r>
              <a:rPr lang="en-US" dirty="0"/>
              <a:t>You give it a desired state for your application (number of instances, disk space, image to use, etc.) and it attempts to maintain that state should anything get out of </a:t>
            </a:r>
            <a:r>
              <a:rPr lang="en-US" dirty="0" err="1"/>
              <a:t>wack</a:t>
            </a:r>
            <a:r>
              <a:rPr lang="en-US" dirty="0"/>
              <a:t>. </a:t>
            </a:r>
          </a:p>
          <a:p>
            <a:r>
              <a:rPr lang="en-US" dirty="0"/>
              <a:t>Kubernetes uses what’s called a control plane on it’s master node. </a:t>
            </a:r>
            <a:br>
              <a:rPr lang="en-US" dirty="0"/>
            </a:br>
            <a:r>
              <a:rPr lang="en-US" dirty="0"/>
              <a:t>The control plane includes a number of </a:t>
            </a:r>
            <a:r>
              <a:rPr lang="en-US" b="1" dirty="0"/>
              <a:t>controllers </a:t>
            </a:r>
            <a:r>
              <a:rPr lang="en-US" dirty="0"/>
              <a:t>whose job is to reconcile against the desired state in the following way:</a:t>
            </a:r>
          </a:p>
          <a:p>
            <a:pPr lvl="1"/>
            <a:r>
              <a:rPr lang="en-US" dirty="0"/>
              <a:t>Monitor existing K8s objects (Pods, </a:t>
            </a:r>
            <a:br>
              <a:rPr lang="en-US" dirty="0"/>
            </a:br>
            <a:r>
              <a:rPr lang="en-US" dirty="0"/>
              <a:t>Deployments, etc.) to determine their state</a:t>
            </a:r>
          </a:p>
          <a:p>
            <a:pPr lvl="1"/>
            <a:r>
              <a:rPr lang="en-US" dirty="0"/>
              <a:t>Compare it to the K8s </a:t>
            </a:r>
            <a:r>
              <a:rPr lang="en-US" dirty="0" err="1"/>
              <a:t>yaml</a:t>
            </a:r>
            <a:r>
              <a:rPr lang="en-US" dirty="0"/>
              <a:t> spec </a:t>
            </a:r>
            <a:br>
              <a:rPr lang="en-US" dirty="0"/>
            </a:br>
            <a:r>
              <a:rPr lang="en-US" dirty="0"/>
              <a:t>for the object</a:t>
            </a:r>
          </a:p>
          <a:p>
            <a:pPr lvl="1"/>
            <a:r>
              <a:rPr lang="en-US" dirty="0"/>
              <a:t>If the state is not the same as the spec, </a:t>
            </a:r>
            <a:br>
              <a:rPr lang="en-US" dirty="0"/>
            </a:br>
            <a:r>
              <a:rPr lang="en-US" dirty="0"/>
              <a:t>the controller will attempt to remedy this</a:t>
            </a:r>
          </a:p>
          <a:p>
            <a:endParaRPr lang="en-NL" dirty="0"/>
          </a:p>
        </p:txBody>
      </p:sp>
      <p:sp>
        <p:nvSpPr>
          <p:cNvPr id="4" name="Footer Placeholder 3">
            <a:extLst>
              <a:ext uri="{FF2B5EF4-FFF2-40B4-BE49-F238E27FC236}">
                <a16:creationId xmlns:a16="http://schemas.microsoft.com/office/drawing/2014/main" id="{0B6D53F4-0ECC-4812-92C3-16FFA37910C5}"/>
              </a:ext>
            </a:extLst>
          </p:cNvPr>
          <p:cNvSpPr>
            <a:spLocks noGrp="1"/>
          </p:cNvSpPr>
          <p:nvPr>
            <p:ph type="ftr" sz="quarter" idx="11"/>
          </p:nvPr>
        </p:nvSpPr>
        <p:spPr/>
        <p:txBody>
          <a:bodyPr/>
          <a:lstStyle/>
          <a:p>
            <a:r>
              <a:rPr lang="sv-SE"/>
              <a:t>AMIS SIG Introduction Docker &amp; Kubernetes</a:t>
            </a:r>
            <a:endParaRPr lang="nl-NL"/>
          </a:p>
        </p:txBody>
      </p:sp>
      <p:pic>
        <p:nvPicPr>
          <p:cNvPr id="8194" name="Picture 2" descr="K8s-2">
            <a:extLst>
              <a:ext uri="{FF2B5EF4-FFF2-40B4-BE49-F238E27FC236}">
                <a16:creationId xmlns:a16="http://schemas.microsoft.com/office/drawing/2014/main" id="{24ADB4E1-DF9E-4D3D-96CF-55E6E9EF4C64}"/>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13738" y="2307841"/>
            <a:ext cx="4549393" cy="25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22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72BA-1538-4AD3-AE48-C6EB060F191C}"/>
              </a:ext>
            </a:extLst>
          </p:cNvPr>
          <p:cNvSpPr>
            <a:spLocks noGrp="1"/>
          </p:cNvSpPr>
          <p:nvPr>
            <p:ph type="title"/>
          </p:nvPr>
        </p:nvSpPr>
        <p:spPr/>
        <p:txBody>
          <a:bodyPr/>
          <a:lstStyle/>
          <a:p>
            <a:r>
              <a:rPr lang="nl-NL" dirty="0" err="1"/>
              <a:t>Kubernetes</a:t>
            </a:r>
            <a:r>
              <a:rPr lang="nl-NL" dirty="0"/>
              <a:t> Operator </a:t>
            </a:r>
            <a:r>
              <a:rPr lang="nl-NL" dirty="0" err="1"/>
              <a:t>leverages</a:t>
            </a:r>
            <a:r>
              <a:rPr lang="nl-NL" dirty="0"/>
              <a:t> </a:t>
            </a:r>
            <a:r>
              <a:rPr lang="nl-NL" dirty="0" err="1"/>
              <a:t>Custom</a:t>
            </a:r>
            <a:r>
              <a:rPr lang="nl-NL" dirty="0"/>
              <a:t> Resources </a:t>
            </a:r>
            <a:r>
              <a:rPr lang="nl-NL" dirty="0" err="1"/>
              <a:t>and</a:t>
            </a:r>
            <a:r>
              <a:rPr lang="nl-NL" dirty="0"/>
              <a:t> </a:t>
            </a:r>
            <a:r>
              <a:rPr lang="nl-NL" dirty="0" err="1"/>
              <a:t>Custom</a:t>
            </a:r>
            <a:r>
              <a:rPr lang="nl-NL" dirty="0"/>
              <a:t> Controller </a:t>
            </a:r>
            <a:r>
              <a:rPr lang="nl-NL" dirty="0" err="1"/>
              <a:t>through</a:t>
            </a:r>
            <a:r>
              <a:rPr lang="nl-NL" dirty="0"/>
              <a:t> standard </a:t>
            </a:r>
            <a:r>
              <a:rPr lang="nl-NL" dirty="0" err="1"/>
              <a:t>Kubernetes</a:t>
            </a:r>
            <a:r>
              <a:rPr lang="nl-NL" dirty="0"/>
              <a:t> </a:t>
            </a:r>
            <a:r>
              <a:rPr lang="nl-NL" dirty="0" err="1"/>
              <a:t>APIs</a:t>
            </a:r>
            <a:endParaRPr lang="en-NL" dirty="0"/>
          </a:p>
        </p:txBody>
      </p:sp>
      <p:sp>
        <p:nvSpPr>
          <p:cNvPr id="3" name="Content Placeholder 2">
            <a:extLst>
              <a:ext uri="{FF2B5EF4-FFF2-40B4-BE49-F238E27FC236}">
                <a16:creationId xmlns:a16="http://schemas.microsoft.com/office/drawing/2014/main" id="{B4C13E3C-41F5-49D5-96B0-4F6C07A0FC88}"/>
              </a:ext>
            </a:extLst>
          </p:cNvPr>
          <p:cNvSpPr>
            <a:spLocks noGrp="1"/>
          </p:cNvSpPr>
          <p:nvPr>
            <p:ph idx="1"/>
          </p:nvPr>
        </p:nvSpPr>
        <p:spPr/>
        <p:txBody>
          <a:bodyPr/>
          <a:lstStyle/>
          <a:p>
            <a:r>
              <a:rPr lang="nl-NL" dirty="0" err="1"/>
              <a:t>Kubernetes</a:t>
            </a:r>
            <a:r>
              <a:rPr lang="nl-NL" dirty="0"/>
              <a:t> </a:t>
            </a:r>
            <a:r>
              <a:rPr lang="nl-NL" dirty="0" err="1"/>
              <a:t>allows</a:t>
            </a:r>
            <a:r>
              <a:rPr lang="nl-NL" dirty="0"/>
              <a:t> </a:t>
            </a:r>
            <a:r>
              <a:rPr lang="nl-NL" dirty="0" err="1"/>
              <a:t>Custom</a:t>
            </a:r>
            <a:r>
              <a:rPr lang="nl-NL" dirty="0"/>
              <a:t> Resource </a:t>
            </a:r>
            <a:r>
              <a:rPr lang="nl-NL" dirty="0" err="1"/>
              <a:t>Definitions</a:t>
            </a:r>
            <a:r>
              <a:rPr lang="nl-NL" dirty="0"/>
              <a:t> </a:t>
            </a:r>
            <a:r>
              <a:rPr lang="nl-NL" dirty="0" err="1"/>
              <a:t>to</a:t>
            </a:r>
            <a:r>
              <a:rPr lang="nl-NL" dirty="0"/>
              <a:t> </a:t>
            </a:r>
            <a:r>
              <a:rPr lang="nl-NL" dirty="0" err="1"/>
              <a:t>be</a:t>
            </a:r>
            <a:r>
              <a:rPr lang="nl-NL" dirty="0"/>
              <a:t> </a:t>
            </a:r>
            <a:r>
              <a:rPr lang="nl-NL" dirty="0" err="1"/>
              <a:t>defined</a:t>
            </a:r>
            <a:endParaRPr lang="nl-NL" dirty="0"/>
          </a:p>
          <a:p>
            <a:pPr lvl="1"/>
            <a:r>
              <a:rPr lang="nl-NL" dirty="0" err="1"/>
              <a:t>Your</a:t>
            </a:r>
            <a:r>
              <a:rPr lang="nl-NL" dirty="0"/>
              <a:t> </a:t>
            </a:r>
            <a:r>
              <a:rPr lang="nl-NL" dirty="0" err="1"/>
              <a:t>own</a:t>
            </a:r>
            <a:r>
              <a:rPr lang="nl-NL" dirty="0"/>
              <a:t> type of resource, next </a:t>
            </a:r>
            <a:r>
              <a:rPr lang="nl-NL" dirty="0" err="1"/>
              <a:t>to</a:t>
            </a:r>
            <a:r>
              <a:rPr lang="nl-NL" dirty="0"/>
              <a:t> </a:t>
            </a:r>
            <a:r>
              <a:rPr lang="nl-NL" dirty="0" err="1"/>
              <a:t>Pod</a:t>
            </a:r>
            <a:r>
              <a:rPr lang="nl-NL" dirty="0"/>
              <a:t>, Deployment </a:t>
            </a:r>
            <a:r>
              <a:rPr lang="nl-NL" dirty="0" err="1"/>
              <a:t>and</a:t>
            </a:r>
            <a:r>
              <a:rPr lang="nl-NL" dirty="0"/>
              <a:t> Service</a:t>
            </a:r>
          </a:p>
          <a:p>
            <a:r>
              <a:rPr lang="nl-NL" dirty="0"/>
              <a:t>Operators </a:t>
            </a:r>
            <a:r>
              <a:rPr lang="nl-NL" dirty="0" err="1"/>
              <a:t>encapsulate</a:t>
            </a:r>
            <a:r>
              <a:rPr lang="nl-NL" dirty="0"/>
              <a:t> </a:t>
            </a:r>
            <a:r>
              <a:rPr lang="nl-NL" dirty="0" err="1"/>
              <a:t>the</a:t>
            </a:r>
            <a:r>
              <a:rPr lang="nl-NL" dirty="0"/>
              <a:t> logic </a:t>
            </a:r>
            <a:r>
              <a:rPr lang="nl-NL" dirty="0" err="1"/>
              <a:t>to</a:t>
            </a:r>
            <a:r>
              <a:rPr lang="nl-NL" dirty="0"/>
              <a:t> turn </a:t>
            </a:r>
            <a:r>
              <a:rPr lang="nl-NL" dirty="0" err="1"/>
              <a:t>the</a:t>
            </a:r>
            <a:r>
              <a:rPr lang="nl-NL" dirty="0"/>
              <a:t> </a:t>
            </a:r>
            <a:r>
              <a:rPr lang="nl-NL" dirty="0" err="1"/>
              <a:t>definition</a:t>
            </a:r>
            <a:r>
              <a:rPr lang="nl-NL" dirty="0"/>
              <a:t> of a </a:t>
            </a:r>
            <a:r>
              <a:rPr lang="nl-NL" dirty="0" err="1"/>
              <a:t>Custom</a:t>
            </a:r>
            <a:r>
              <a:rPr lang="nl-NL" dirty="0"/>
              <a:t> Resource </a:t>
            </a:r>
            <a:r>
              <a:rPr lang="nl-NL" dirty="0" err="1"/>
              <a:t>into</a:t>
            </a:r>
            <a:r>
              <a:rPr lang="nl-NL" dirty="0"/>
              <a:t> real K8S </a:t>
            </a:r>
            <a:r>
              <a:rPr lang="nl-NL" dirty="0" err="1"/>
              <a:t>objects</a:t>
            </a:r>
            <a:r>
              <a:rPr lang="nl-NL" dirty="0"/>
              <a:t> </a:t>
            </a:r>
            <a:r>
              <a:rPr lang="nl-NL" dirty="0" err="1"/>
              <a:t>that</a:t>
            </a:r>
            <a:r>
              <a:rPr lang="nl-NL" dirty="0"/>
              <a:t> run, </a:t>
            </a:r>
            <a:br>
              <a:rPr lang="nl-NL" dirty="0"/>
            </a:br>
            <a:r>
              <a:rPr lang="nl-NL" dirty="0"/>
              <a:t>handle </a:t>
            </a:r>
            <a:r>
              <a:rPr lang="nl-NL" dirty="0" err="1"/>
              <a:t>requests</a:t>
            </a:r>
            <a:r>
              <a:rPr lang="nl-NL" dirty="0"/>
              <a:t> </a:t>
            </a:r>
            <a:r>
              <a:rPr lang="nl-NL" dirty="0" err="1"/>
              <a:t>and</a:t>
            </a:r>
            <a:r>
              <a:rPr lang="nl-NL" dirty="0"/>
              <a:t> </a:t>
            </a:r>
            <a:r>
              <a:rPr lang="nl-NL" dirty="0" err="1"/>
              <a:t>execute</a:t>
            </a:r>
            <a:r>
              <a:rPr lang="nl-NL" dirty="0"/>
              <a:t> logic</a:t>
            </a:r>
          </a:p>
          <a:p>
            <a:pPr lvl="1"/>
            <a:r>
              <a:rPr lang="nl-NL" dirty="0"/>
              <a:t>As well as </a:t>
            </a:r>
            <a:r>
              <a:rPr lang="nl-NL" dirty="0" err="1"/>
              <a:t>provide</a:t>
            </a:r>
            <a:r>
              <a:rPr lang="nl-NL" dirty="0"/>
              <a:t> monitoring </a:t>
            </a:r>
            <a:br>
              <a:rPr lang="nl-NL" dirty="0"/>
            </a:br>
            <a:r>
              <a:rPr lang="nl-NL" dirty="0" err="1"/>
              <a:t>insight</a:t>
            </a:r>
            <a:r>
              <a:rPr lang="nl-NL" dirty="0"/>
              <a:t> </a:t>
            </a:r>
            <a:r>
              <a:rPr lang="nl-NL" dirty="0" err="1"/>
              <a:t>and</a:t>
            </a:r>
            <a:r>
              <a:rPr lang="nl-NL" dirty="0"/>
              <a:t> </a:t>
            </a:r>
            <a:r>
              <a:rPr lang="nl-NL" dirty="0" err="1"/>
              <a:t>automated</a:t>
            </a:r>
            <a:r>
              <a:rPr lang="nl-NL" dirty="0"/>
              <a:t> management</a:t>
            </a:r>
          </a:p>
          <a:p>
            <a:pPr lvl="1"/>
            <a:endParaRPr lang="nl-NL" dirty="0"/>
          </a:p>
          <a:p>
            <a:r>
              <a:rPr lang="nl-NL" dirty="0"/>
              <a:t>Operators do </a:t>
            </a:r>
            <a:r>
              <a:rPr lang="nl-NL" dirty="0" err="1"/>
              <a:t>not</a:t>
            </a:r>
            <a:r>
              <a:rPr lang="nl-NL" dirty="0"/>
              <a:t> </a:t>
            </a:r>
            <a:r>
              <a:rPr lang="nl-NL" dirty="0" err="1"/>
              <a:t>so</a:t>
            </a:r>
            <a:r>
              <a:rPr lang="nl-NL" dirty="0"/>
              <a:t> </a:t>
            </a:r>
            <a:r>
              <a:rPr lang="nl-NL" dirty="0" err="1"/>
              <a:t>much</a:t>
            </a:r>
            <a:r>
              <a:rPr lang="nl-NL" dirty="0"/>
              <a:t> </a:t>
            </a:r>
            <a:r>
              <a:rPr lang="nl-NL" dirty="0" err="1"/>
              <a:t>deploy</a:t>
            </a:r>
            <a:r>
              <a:rPr lang="nl-NL" dirty="0"/>
              <a:t> </a:t>
            </a:r>
            <a:r>
              <a:rPr lang="nl-NL" dirty="0" err="1"/>
              <a:t>an</a:t>
            </a:r>
            <a:r>
              <a:rPr lang="nl-NL" dirty="0"/>
              <a:t> </a:t>
            </a:r>
            <a:br>
              <a:rPr lang="nl-NL" dirty="0"/>
            </a:br>
            <a:r>
              <a:rPr lang="nl-NL" dirty="0" err="1"/>
              <a:t>application</a:t>
            </a:r>
            <a:r>
              <a:rPr lang="nl-NL" dirty="0"/>
              <a:t> (like Helm) but take full, </a:t>
            </a:r>
            <a:br>
              <a:rPr lang="nl-NL" dirty="0"/>
            </a:br>
            <a:r>
              <a:rPr lang="nl-NL" dirty="0" err="1"/>
              <a:t>automated</a:t>
            </a:r>
            <a:r>
              <a:rPr lang="nl-NL" dirty="0"/>
              <a:t> control over running </a:t>
            </a:r>
            <a:r>
              <a:rPr lang="nl-NL" dirty="0" err="1"/>
              <a:t>the</a:t>
            </a:r>
            <a:br>
              <a:rPr lang="nl-NL" dirty="0"/>
            </a:br>
            <a:r>
              <a:rPr lang="nl-NL" dirty="0" err="1"/>
              <a:t>application</a:t>
            </a:r>
            <a:endParaRPr lang="nl-NL" dirty="0"/>
          </a:p>
          <a:p>
            <a:endParaRPr lang="en-NL" dirty="0"/>
          </a:p>
        </p:txBody>
      </p:sp>
      <p:sp>
        <p:nvSpPr>
          <p:cNvPr id="4" name="Footer Placeholder 3">
            <a:extLst>
              <a:ext uri="{FF2B5EF4-FFF2-40B4-BE49-F238E27FC236}">
                <a16:creationId xmlns:a16="http://schemas.microsoft.com/office/drawing/2014/main" id="{99D875D5-B767-484E-849D-DE00362A4FBD}"/>
              </a:ext>
            </a:extLst>
          </p:cNvPr>
          <p:cNvSpPr>
            <a:spLocks noGrp="1"/>
          </p:cNvSpPr>
          <p:nvPr>
            <p:ph type="ftr" sz="quarter" idx="11"/>
          </p:nvPr>
        </p:nvSpPr>
        <p:spPr/>
        <p:txBody>
          <a:bodyPr/>
          <a:lstStyle/>
          <a:p>
            <a:r>
              <a:rPr lang="sv-SE"/>
              <a:t>AMIS SIG Introduction Docker &amp; Kubernetes</a:t>
            </a:r>
            <a:endParaRPr lang="nl-NL"/>
          </a:p>
        </p:txBody>
      </p:sp>
      <p:pic>
        <p:nvPicPr>
          <p:cNvPr id="9218" name="Picture 2" descr="K8s-2">
            <a:extLst>
              <a:ext uri="{FF2B5EF4-FFF2-40B4-BE49-F238E27FC236}">
                <a16:creationId xmlns:a16="http://schemas.microsoft.com/office/drawing/2014/main" id="{644D7DB5-0C97-4E6F-BBC3-5D9D2892A31F}"/>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58662" y="1716259"/>
            <a:ext cx="4808784" cy="314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84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709-1950-4F77-940D-2B8FDC933468}"/>
              </a:ext>
            </a:extLst>
          </p:cNvPr>
          <p:cNvSpPr>
            <a:spLocks noGrp="1"/>
          </p:cNvSpPr>
          <p:nvPr>
            <p:ph type="title"/>
          </p:nvPr>
        </p:nvSpPr>
        <p:spPr/>
        <p:txBody>
          <a:bodyPr/>
          <a:lstStyle/>
          <a:p>
            <a:r>
              <a:rPr lang="nl-NL" dirty="0" err="1"/>
              <a:t>Kubernetes</a:t>
            </a:r>
            <a:r>
              <a:rPr lang="nl-NL" dirty="0"/>
              <a:t> Operator</a:t>
            </a:r>
            <a:endParaRPr lang="en-NL" dirty="0"/>
          </a:p>
        </p:txBody>
      </p:sp>
      <p:sp>
        <p:nvSpPr>
          <p:cNvPr id="3" name="Content Placeholder 2">
            <a:extLst>
              <a:ext uri="{FF2B5EF4-FFF2-40B4-BE49-F238E27FC236}">
                <a16:creationId xmlns:a16="http://schemas.microsoft.com/office/drawing/2014/main" id="{F9EBC7BF-7661-433A-BCCB-A8379FA08010}"/>
              </a:ext>
            </a:extLst>
          </p:cNvPr>
          <p:cNvSpPr>
            <a:spLocks noGrp="1"/>
          </p:cNvSpPr>
          <p:nvPr>
            <p:ph idx="1"/>
          </p:nvPr>
        </p:nvSpPr>
        <p:spPr/>
        <p:txBody>
          <a:bodyPr/>
          <a:lstStyle/>
          <a:p>
            <a:r>
              <a:rPr lang="nl-NL" dirty="0" err="1"/>
              <a:t>Repository</a:t>
            </a:r>
            <a:r>
              <a:rPr lang="nl-NL" dirty="0"/>
              <a:t> of Operators - </a:t>
            </a:r>
            <a:r>
              <a:rPr lang="nl-NL" dirty="0">
                <a:hlinkClick r:id="rId2"/>
              </a:rPr>
              <a:t>https://operatorhub.io/</a:t>
            </a:r>
            <a:endParaRPr lang="nl-NL" dirty="0"/>
          </a:p>
          <a:p>
            <a:endParaRPr lang="en-NL" dirty="0"/>
          </a:p>
        </p:txBody>
      </p:sp>
      <p:sp>
        <p:nvSpPr>
          <p:cNvPr id="4" name="Footer Placeholder 3">
            <a:extLst>
              <a:ext uri="{FF2B5EF4-FFF2-40B4-BE49-F238E27FC236}">
                <a16:creationId xmlns:a16="http://schemas.microsoft.com/office/drawing/2014/main" id="{AD9DEB91-6928-477E-861F-B930FFBD3976}"/>
              </a:ext>
            </a:extLst>
          </p:cNvPr>
          <p:cNvSpPr>
            <a:spLocks noGrp="1"/>
          </p:cNvSpPr>
          <p:nvPr>
            <p:ph type="ftr" sz="quarter" idx="11"/>
          </p:nvPr>
        </p:nvSpPr>
        <p:spPr/>
        <p:txBody>
          <a:bodyPr/>
          <a:lstStyle/>
          <a:p>
            <a:r>
              <a:rPr lang="sv-SE"/>
              <a:t>AMIS SIG Introduction Docker &amp; Kubernetes</a:t>
            </a:r>
            <a:endParaRPr lang="nl-NL"/>
          </a:p>
        </p:txBody>
      </p:sp>
      <p:pic>
        <p:nvPicPr>
          <p:cNvPr id="6" name="Snagit_SNG829">
            <a:hlinkClick r:id="rId2"/>
            <a:extLst>
              <a:ext uri="{FF2B5EF4-FFF2-40B4-BE49-F238E27FC236}">
                <a16:creationId xmlns:a16="http://schemas.microsoft.com/office/drawing/2014/main" id="{8AD4B5FE-D312-49E0-9462-83BF73413921}"/>
              </a:ext>
            </a:extLst>
          </p:cNvPr>
          <p:cNvPicPr>
            <a:picLocks noChangeAspect="1"/>
          </p:cNvPicPr>
          <p:nvPr/>
        </p:nvPicPr>
        <p:blipFill>
          <a:blip r:embed="rId3"/>
          <a:stretch>
            <a:fillRect/>
          </a:stretch>
        </p:blipFill>
        <p:spPr>
          <a:xfrm>
            <a:off x="2045414" y="1336429"/>
            <a:ext cx="6859435" cy="3240369"/>
          </a:xfrm>
          <a:prstGeom prst="rect">
            <a:avLst/>
          </a:prstGeom>
        </p:spPr>
      </p:pic>
    </p:spTree>
    <p:extLst>
      <p:ext uri="{BB962C8B-B14F-4D97-AF65-F5344CB8AC3E}">
        <p14:creationId xmlns:p14="http://schemas.microsoft.com/office/powerpoint/2010/main" val="3364443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35CA-11C6-4B12-A8EF-E7EB96FFE9B7}"/>
              </a:ext>
            </a:extLst>
          </p:cNvPr>
          <p:cNvSpPr>
            <a:spLocks noGrp="1"/>
          </p:cNvSpPr>
          <p:nvPr>
            <p:ph type="title"/>
          </p:nvPr>
        </p:nvSpPr>
        <p:spPr/>
        <p:txBody>
          <a:bodyPr/>
          <a:lstStyle/>
          <a:p>
            <a:r>
              <a:rPr lang="nl-NL" dirty="0" err="1"/>
              <a:t>OpenShift</a:t>
            </a:r>
            <a:r>
              <a:rPr lang="nl-NL" dirty="0"/>
              <a:t> </a:t>
            </a:r>
            <a:r>
              <a:rPr lang="nl-NL" dirty="0" err="1"/>
              <a:t>by</a:t>
            </a:r>
            <a:r>
              <a:rPr lang="nl-NL" dirty="0"/>
              <a:t> </a:t>
            </a:r>
            <a:r>
              <a:rPr lang="nl-NL" dirty="0" err="1"/>
              <a:t>RedHat</a:t>
            </a:r>
            <a:br>
              <a:rPr lang="nl-NL" dirty="0"/>
            </a:br>
            <a:r>
              <a:rPr lang="en-US" b="0" dirty="0"/>
              <a:t>a hybrid cloud, enterprise Kubernetes application platform</a:t>
            </a:r>
            <a:endParaRPr lang="en-NL" dirty="0"/>
          </a:p>
        </p:txBody>
      </p:sp>
      <p:sp>
        <p:nvSpPr>
          <p:cNvPr id="4" name="Footer Placeholder 3">
            <a:extLst>
              <a:ext uri="{FF2B5EF4-FFF2-40B4-BE49-F238E27FC236}">
                <a16:creationId xmlns:a16="http://schemas.microsoft.com/office/drawing/2014/main" id="{24424F4E-CC9A-46BA-B1E3-CF00A2772EF0}"/>
              </a:ext>
            </a:extLst>
          </p:cNvPr>
          <p:cNvSpPr>
            <a:spLocks noGrp="1"/>
          </p:cNvSpPr>
          <p:nvPr>
            <p:ph type="ftr" sz="quarter" idx="11"/>
          </p:nvPr>
        </p:nvSpPr>
        <p:spPr/>
        <p:txBody>
          <a:bodyPr/>
          <a:lstStyle/>
          <a:p>
            <a:r>
              <a:rPr lang="sv-SE"/>
              <a:t>AMIS SIG Introduction Docker &amp; Kubernetes</a:t>
            </a:r>
            <a:endParaRPr lang="nl-NL"/>
          </a:p>
        </p:txBody>
      </p:sp>
      <p:pic>
        <p:nvPicPr>
          <p:cNvPr id="13314" name="Picture 2" descr="OpenShift-LogoType.svg">
            <a:extLst>
              <a:ext uri="{FF2B5EF4-FFF2-40B4-BE49-F238E27FC236}">
                <a16:creationId xmlns:a16="http://schemas.microsoft.com/office/drawing/2014/main" id="{219CB480-E53A-4125-8C85-025FE1391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34" y="1453320"/>
            <a:ext cx="1037142" cy="1109742"/>
          </a:xfrm>
          <a:prstGeom prst="rect">
            <a:avLst/>
          </a:prstGeom>
          <a:noFill/>
          <a:extLst>
            <a:ext uri="{909E8E84-426E-40DD-AFC4-6F175D3DCCD1}">
              <a14:hiddenFill xmlns:a14="http://schemas.microsoft.com/office/drawing/2010/main">
                <a:solidFill>
                  <a:srgbClr val="FFFFFF"/>
                </a:solidFill>
              </a14:hiddenFill>
            </a:ext>
          </a:extLst>
        </p:spPr>
      </p:pic>
      <p:pic>
        <p:nvPicPr>
          <p:cNvPr id="11" name="Snagit_SNG85C">
            <a:hlinkClick r:id="rId3"/>
            <a:extLst>
              <a:ext uri="{FF2B5EF4-FFF2-40B4-BE49-F238E27FC236}">
                <a16:creationId xmlns:a16="http://schemas.microsoft.com/office/drawing/2014/main" id="{7F5B8363-6607-45A6-A839-29EB19776BE1}"/>
              </a:ext>
            </a:extLst>
          </p:cNvPr>
          <p:cNvPicPr>
            <a:picLocks noGrp="1" noChangeAspect="1"/>
          </p:cNvPicPr>
          <p:nvPr>
            <p:ph idx="1"/>
          </p:nvPr>
        </p:nvPicPr>
        <p:blipFill>
          <a:blip r:embed="rId4"/>
          <a:stretch>
            <a:fillRect/>
          </a:stretch>
        </p:blipFill>
        <p:spPr bwMode="auto">
          <a:xfrm>
            <a:off x="2333070" y="936625"/>
            <a:ext cx="5269860" cy="3779838"/>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e 8">
            <a:extLst>
              <a:ext uri="{FF2B5EF4-FFF2-40B4-BE49-F238E27FC236}">
                <a16:creationId xmlns:a16="http://schemas.microsoft.com/office/drawing/2014/main" id="{36F1E4AC-A132-47A4-A13F-9A6B7C9E4830}"/>
              </a:ext>
            </a:extLst>
          </p:cNvPr>
          <p:cNvSpPr/>
          <p:nvPr/>
        </p:nvSpPr>
        <p:spPr>
          <a:xfrm>
            <a:off x="1834289" y="1357588"/>
            <a:ext cx="498781" cy="1301206"/>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b="1" dirty="0">
              <a:solidFill>
                <a:schemeClr val="tx2"/>
              </a:solidFill>
            </a:endParaRPr>
          </a:p>
        </p:txBody>
      </p:sp>
    </p:spTree>
    <p:extLst>
      <p:ext uri="{BB962C8B-B14F-4D97-AF65-F5344CB8AC3E}">
        <p14:creationId xmlns:p14="http://schemas.microsoft.com/office/powerpoint/2010/main" val="47003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69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Service Mesh </a:t>
            </a:r>
            <a:br>
              <a:rPr lang="en-US" dirty="0"/>
            </a:br>
            <a:br>
              <a:rPr lang="en-US" dirty="0"/>
            </a:br>
            <a:r>
              <a:rPr lang="en-US" dirty="0"/>
              <a:t>(and how to not get into a </a:t>
            </a:r>
            <a:r>
              <a:rPr lang="en-US" dirty="0" err="1"/>
              <a:t>sevice</a:t>
            </a:r>
            <a:r>
              <a:rPr lang="en-US" dirty="0"/>
              <a:t> mess)</a:t>
            </a:r>
            <a:endParaRPr lang="nl-NL" dirty="0"/>
          </a:p>
        </p:txBody>
      </p:sp>
      <p:sp>
        <p:nvSpPr>
          <p:cNvPr id="4" name="Footer Placeholder 3"/>
          <p:cNvSpPr>
            <a:spLocks noGrp="1"/>
          </p:cNvSpPr>
          <p:nvPr>
            <p:ph type="ftr" sz="quarter" idx="11"/>
          </p:nvPr>
        </p:nvSpPr>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sp>
        <p:nvSpPr>
          <p:cNvPr id="7" name="Picture Placeholder 6"/>
          <p:cNvSpPr>
            <a:spLocks noGrp="1"/>
          </p:cNvSpPr>
          <p:nvPr>
            <p:ph type="pic" idx="1"/>
          </p:nvPr>
        </p:nvSpPr>
        <p:spPr/>
      </p:sp>
      <p:pic>
        <p:nvPicPr>
          <p:cNvPr id="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248" y="3207904"/>
            <a:ext cx="1288268" cy="128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1440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Runtime Platform - plus</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pic>
        <p:nvPicPr>
          <p:cNvPr id="1026" name="Picture 2" descr="Image result for verkeerscentr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974" y="288000"/>
            <a:ext cx="3698037" cy="2080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ffic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595" y="3389789"/>
            <a:ext cx="1939925" cy="1359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raffic control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58" y="2811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238396" y="1020725"/>
            <a:ext cx="1440870" cy="1217247"/>
          </a:xfrm>
          <a:prstGeom prst="rect">
            <a:avLst/>
          </a:prstGeom>
        </p:spPr>
      </p:pic>
      <p:pic>
        <p:nvPicPr>
          <p:cNvPr id="1034" name="Picture 10" descr="Image result for lifeline"/>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4126" y="894222"/>
            <a:ext cx="2312522" cy="173439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Image result for track tra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38" name="Picture 14" descr="Image result for track tra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6157" y="2181622"/>
            <a:ext cx="2678818" cy="1524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raffic police this wa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3229" y="3521177"/>
            <a:ext cx="1933819" cy="1289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rmored transpor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1909" y="2473036"/>
            <a:ext cx="2050391"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997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pic>
        <p:nvPicPr>
          <p:cNvPr id="409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999" y="648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1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Istio</a:t>
            </a:r>
            <a:r>
              <a:rPr lang="en-US" dirty="0"/>
              <a:t> – Service Mesh Operations</a:t>
            </a:r>
            <a:endParaRPr lang="nl-NL" dirty="0"/>
          </a:p>
        </p:txBody>
      </p:sp>
      <p:sp>
        <p:nvSpPr>
          <p:cNvPr id="3" name="Content Placeholder 2"/>
          <p:cNvSpPr>
            <a:spLocks noGrp="1"/>
          </p:cNvSpPr>
          <p:nvPr>
            <p:ph idx="1"/>
          </p:nvPr>
        </p:nvSpPr>
        <p:spPr/>
        <p:txBody>
          <a:bodyPr/>
          <a:lstStyle/>
          <a:p>
            <a:r>
              <a:rPr lang="en-US" dirty="0"/>
              <a:t>Routing</a:t>
            </a:r>
          </a:p>
          <a:p>
            <a:r>
              <a:rPr lang="en-US" dirty="0"/>
              <a:t>Access Control</a:t>
            </a:r>
          </a:p>
          <a:p>
            <a:pPr lvl="1"/>
            <a:r>
              <a:rPr lang="en-US" dirty="0"/>
              <a:t>Whitelist/Blacklist</a:t>
            </a:r>
          </a:p>
          <a:p>
            <a:r>
              <a:rPr lang="en-US" dirty="0"/>
              <a:t>Security</a:t>
            </a:r>
          </a:p>
          <a:p>
            <a:pPr lvl="1"/>
            <a:r>
              <a:rPr lang="en-US" dirty="0"/>
              <a:t>TLS</a:t>
            </a:r>
          </a:p>
          <a:p>
            <a:r>
              <a:rPr lang="en-US" dirty="0"/>
              <a:t>Resilience</a:t>
            </a:r>
          </a:p>
          <a:p>
            <a:pPr lvl="1"/>
            <a:r>
              <a:rPr lang="en-US" dirty="0"/>
              <a:t>Rate Limiting &amp; Circuit Breaker</a:t>
            </a:r>
          </a:p>
          <a:p>
            <a:r>
              <a:rPr lang="en-US" dirty="0"/>
              <a:t>Monitoring</a:t>
            </a:r>
          </a:p>
          <a:p>
            <a:r>
              <a:rPr lang="en-US" dirty="0"/>
              <a:t>Trace</a:t>
            </a:r>
          </a:p>
          <a:p>
            <a:r>
              <a:rPr lang="en-US" dirty="0"/>
              <a:t>Service Graph</a:t>
            </a:r>
            <a:endParaRPr lang="nl-NL" dirty="0"/>
          </a:p>
        </p:txBody>
      </p:sp>
      <p:sp>
        <p:nvSpPr>
          <p:cNvPr id="4" name="Footer Placeholder 3"/>
          <p:cNvSpPr>
            <a:spLocks noGrp="1"/>
          </p:cNvSpPr>
          <p:nvPr>
            <p:ph type="ftr" sz="quarter" idx="11"/>
          </p:nvPr>
        </p:nvSpPr>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5982" y="932646"/>
            <a:ext cx="1156374" cy="799373"/>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7041" y="1881653"/>
            <a:ext cx="739912" cy="737808"/>
          </a:xfrm>
          <a:prstGeom prst="rect">
            <a:avLst/>
          </a:prstGeom>
        </p:spPr>
      </p:pic>
      <p:pic>
        <p:nvPicPr>
          <p:cNvPr id="8" name="Picture 2" descr="Image result for ist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581" y="131568"/>
            <a:ext cx="1721378" cy="172137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localhost:3000/public/img/grafana_ic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Image result for grafan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8800" y="4038659"/>
            <a:ext cx="1919466" cy="8530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www.cncf.io/wp-content/uploads/2018/02/fluentd-horizontal-col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2503" y="3933601"/>
            <a:ext cx="1924414" cy="6863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s://www.cncf.io/wp-content/uploads/2018/02/opentracing-horizontal-col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7258" y="2672648"/>
            <a:ext cx="1782550" cy="42781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s://www.cncf.io/wp-content/uploads/2018/02/envoy-horizontal-col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3818" y="3272144"/>
            <a:ext cx="2286182" cy="73919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s://www.cncf.io/wp-content/uploads/2018/02/jaeger-horizontal-colo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6582" y="2091746"/>
            <a:ext cx="1940792" cy="63399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elastic sta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8974" y="3704668"/>
            <a:ext cx="921506" cy="90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98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pic>
        <p:nvPicPr>
          <p:cNvPr id="9218" name="Picture 2" descr="Image result for small side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06" y="1286114"/>
            <a:ext cx="4573181" cy="34298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mall side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 y="189782"/>
            <a:ext cx="4151304" cy="3113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mall sidecar"/>
          <p:cNvPicPr>
            <a:picLocks noChangeAspect="1" noChangeArrowheads="1"/>
          </p:cNvPicPr>
          <p:nvPr/>
        </p:nvPicPr>
        <p:blipFill rotWithShape="1">
          <a:blip r:embed="rId3">
            <a:extLst>
              <a:ext uri="{28A0092B-C50C-407E-A947-70E740481C1C}">
                <a14:useLocalDpi xmlns:a14="http://schemas.microsoft.com/office/drawing/2010/main" val="0"/>
              </a:ext>
            </a:extLst>
          </a:blip>
          <a:srcRect l="43641"/>
          <a:stretch/>
        </p:blipFill>
        <p:spPr bwMode="auto">
          <a:xfrm>
            <a:off x="1877122" y="189781"/>
            <a:ext cx="2339644" cy="311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4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Envoy Sidecar</a:t>
            </a:r>
            <a:endParaRPr lang="nl-NL" dirty="0"/>
          </a:p>
        </p:txBody>
      </p:sp>
      <p:sp>
        <p:nvSpPr>
          <p:cNvPr id="4" name="Footer Placeholder 3"/>
          <p:cNvSpPr>
            <a:spLocks noGrp="1"/>
          </p:cNvSpPr>
          <p:nvPr>
            <p:ph type="ftr" sz="quarter" idx="11"/>
          </p:nvPr>
        </p:nvSpPr>
        <p:spPr>
          <a:xfrm>
            <a:off x="4244814" y="4971750"/>
            <a:ext cx="3240000" cy="108000"/>
          </a:xfrm>
        </p:spPr>
        <p:txBody>
          <a:bodyPr/>
          <a:lstStyle/>
          <a:p>
            <a:r>
              <a:rPr lang="en-US"/>
              <a:t>Introduction to the Oracle Cloud Microservices Platform</a:t>
            </a:r>
            <a:endParaRPr lang="nl-NL" dirty="0"/>
          </a:p>
        </p:txBody>
      </p:sp>
      <p:sp>
        <p:nvSpPr>
          <p:cNvPr id="5" name="Slide Number Placeholder 4"/>
          <p:cNvSpPr>
            <a:spLocks noGrp="1"/>
          </p:cNvSpPr>
          <p:nvPr>
            <p:ph type="sldNum" sz="quarter" idx="12"/>
          </p:nvPr>
        </p:nvSpPr>
        <p:spPr>
          <a:xfrm>
            <a:off x="7556814" y="4971750"/>
            <a:ext cx="144000" cy="108000"/>
          </a:xfrm>
        </p:spPr>
        <p:txBody>
          <a:bodyPr/>
          <a:lstStyle/>
          <a:p>
            <a:fld id="{14F1411D-0280-154F-AEAC-4C20B7AA46B2}" type="slidenum">
              <a:rPr lang="nl-NL" smtClean="0"/>
              <a:t>75</a:t>
            </a:fld>
            <a:endParaRPr lang="nl-NL"/>
          </a:p>
        </p:txBody>
      </p:sp>
      <p:sp>
        <p:nvSpPr>
          <p:cNvPr id="6" name="Rounded Rectangle 5"/>
          <p:cNvSpPr/>
          <p:nvPr/>
        </p:nvSpPr>
        <p:spPr>
          <a:xfrm>
            <a:off x="329360" y="1602982"/>
            <a:ext cx="6413957" cy="309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649476" y="1775009"/>
            <a:ext cx="456856" cy="307777"/>
          </a:xfrm>
          <a:prstGeom prst="rect">
            <a:avLst/>
          </a:prstGeom>
          <a:noFill/>
        </p:spPr>
        <p:txBody>
          <a:bodyPr wrap="none" lIns="0" tIns="0" rIns="0" bIns="0" rtlCol="0">
            <a:spAutoFit/>
          </a:bodyPr>
          <a:lstStyle/>
          <a:p>
            <a:r>
              <a:rPr lang="en-US" sz="2000" dirty="0"/>
              <a:t>Pod</a:t>
            </a:r>
            <a:endParaRPr lang="nl-NL" sz="2000" dirty="0" err="1"/>
          </a:p>
        </p:txBody>
      </p:sp>
      <p:pic>
        <p:nvPicPr>
          <p:cNvPr id="8"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360" y="2082786"/>
            <a:ext cx="3793264" cy="2398071"/>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4196226" y="2082786"/>
            <a:ext cx="1815643" cy="8288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Envoy Sidecar</a:t>
            </a:r>
            <a:endParaRPr lang="nl-NL" dirty="0"/>
          </a:p>
        </p:txBody>
      </p:sp>
      <p:sp>
        <p:nvSpPr>
          <p:cNvPr id="10" name="Down Arrow 9"/>
          <p:cNvSpPr/>
          <p:nvPr/>
        </p:nvSpPr>
        <p:spPr>
          <a:xfrm>
            <a:off x="4788283"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Down Arrow 10"/>
          <p:cNvSpPr/>
          <p:nvPr/>
        </p:nvSpPr>
        <p:spPr>
          <a:xfrm flipV="1">
            <a:off x="5227425"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eft-Right Arrow 11"/>
          <p:cNvSpPr/>
          <p:nvPr/>
        </p:nvSpPr>
        <p:spPr>
          <a:xfrm rot="20158568">
            <a:off x="3542870" y="2778908"/>
            <a:ext cx="860989" cy="29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5881545" y="2313030"/>
            <a:ext cx="1420938" cy="368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p:cNvSpPr txBox="1"/>
          <p:nvPr/>
        </p:nvSpPr>
        <p:spPr>
          <a:xfrm>
            <a:off x="4463647" y="792000"/>
            <a:ext cx="1327286" cy="200055"/>
          </a:xfrm>
          <a:prstGeom prst="rect">
            <a:avLst/>
          </a:prstGeom>
          <a:noFill/>
        </p:spPr>
        <p:txBody>
          <a:bodyPr wrap="none" lIns="0" tIns="0" rIns="0" bIns="0" rtlCol="0">
            <a:spAutoFit/>
          </a:bodyPr>
          <a:lstStyle/>
          <a:p>
            <a:r>
              <a:rPr lang="en-US" sz="1300" dirty="0"/>
              <a:t>http(s), </a:t>
            </a:r>
            <a:r>
              <a:rPr lang="en-US" sz="1300" dirty="0" err="1"/>
              <a:t>tcp,gRPC</a:t>
            </a:r>
            <a:endParaRPr lang="nl-NL" sz="1300" dirty="0" err="1"/>
          </a:p>
        </p:txBody>
      </p:sp>
      <p:sp>
        <p:nvSpPr>
          <p:cNvPr id="15" name="TextBox 14"/>
          <p:cNvSpPr txBox="1"/>
          <p:nvPr/>
        </p:nvSpPr>
        <p:spPr>
          <a:xfrm>
            <a:off x="6890273" y="2046549"/>
            <a:ext cx="2088713" cy="200055"/>
          </a:xfrm>
          <a:prstGeom prst="rect">
            <a:avLst/>
          </a:prstGeom>
          <a:noFill/>
        </p:spPr>
        <p:txBody>
          <a:bodyPr wrap="none" lIns="0" tIns="0" rIns="0" bIns="0" rtlCol="0">
            <a:spAutoFit/>
          </a:bodyPr>
          <a:lstStyle/>
          <a:p>
            <a:r>
              <a:rPr lang="en-US" sz="1300" dirty="0"/>
              <a:t>Metrics, trace, policy checks</a:t>
            </a:r>
            <a:endParaRPr lang="nl-NL" sz="1300" dirty="0" err="1"/>
          </a:p>
        </p:txBody>
      </p:sp>
      <p:sp>
        <p:nvSpPr>
          <p:cNvPr id="16" name="Rounded Rectangle 15"/>
          <p:cNvSpPr/>
          <p:nvPr/>
        </p:nvSpPr>
        <p:spPr>
          <a:xfrm>
            <a:off x="7343999" y="3082329"/>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Istio</a:t>
            </a:r>
            <a:r>
              <a:rPr lang="en-US" dirty="0"/>
              <a:t> Pilot</a:t>
            </a:r>
            <a:endParaRPr lang="nl-NL" dirty="0"/>
          </a:p>
        </p:txBody>
      </p:sp>
      <p:sp>
        <p:nvSpPr>
          <p:cNvPr id="17" name="Rounded Rectangle 16"/>
          <p:cNvSpPr/>
          <p:nvPr/>
        </p:nvSpPr>
        <p:spPr>
          <a:xfrm>
            <a:off x="7343999" y="2295134"/>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Istio</a:t>
            </a:r>
            <a:r>
              <a:rPr lang="en-US" dirty="0"/>
              <a:t> Mixer</a:t>
            </a:r>
            <a:endParaRPr lang="nl-NL" dirty="0"/>
          </a:p>
        </p:txBody>
      </p:sp>
      <p:sp>
        <p:nvSpPr>
          <p:cNvPr id="18" name="Rounded Rectangle 17"/>
          <p:cNvSpPr/>
          <p:nvPr/>
        </p:nvSpPr>
        <p:spPr>
          <a:xfrm>
            <a:off x="7343999" y="3606990"/>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Istio</a:t>
            </a:r>
            <a:r>
              <a:rPr lang="en-US" dirty="0"/>
              <a:t> </a:t>
            </a:r>
            <a:r>
              <a:rPr lang="en-US" dirty="0" err="1"/>
              <a:t>Auth</a:t>
            </a:r>
            <a:endParaRPr lang="nl-NL" dirty="0"/>
          </a:p>
        </p:txBody>
      </p:sp>
      <p:cxnSp>
        <p:nvCxnSpPr>
          <p:cNvPr id="20" name="Straight Arrow Connector 19"/>
          <p:cNvCxnSpPr>
            <a:stCxn id="16" idx="1"/>
          </p:cNvCxnSpPr>
          <p:nvPr/>
        </p:nvCxnSpPr>
        <p:spPr>
          <a:xfrm flipH="1" flipV="1">
            <a:off x="5881545" y="2749421"/>
            <a:ext cx="1462454" cy="5525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8" idx="1"/>
          </p:cNvCxnSpPr>
          <p:nvPr/>
        </p:nvCxnSpPr>
        <p:spPr>
          <a:xfrm flipH="1" flipV="1">
            <a:off x="5864814" y="2819795"/>
            <a:ext cx="1479185" cy="10067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rot="1314971">
            <a:off x="6406593" y="2941034"/>
            <a:ext cx="839974" cy="169277"/>
          </a:xfrm>
          <a:prstGeom prst="rect">
            <a:avLst/>
          </a:prstGeom>
          <a:noFill/>
        </p:spPr>
        <p:txBody>
          <a:bodyPr wrap="none" lIns="0" tIns="0" rIns="0" bIns="0" rtlCol="0">
            <a:spAutoFit/>
          </a:bodyPr>
          <a:lstStyle/>
          <a:p>
            <a:r>
              <a:rPr lang="en-US" sz="1100" i="1" dirty="0"/>
              <a:t>Configuration</a:t>
            </a:r>
            <a:endParaRPr lang="nl-NL" sz="1100" i="1" dirty="0" err="1"/>
          </a:p>
        </p:txBody>
      </p:sp>
      <p:sp>
        <p:nvSpPr>
          <p:cNvPr id="25" name="TextBox 24"/>
          <p:cNvSpPr txBox="1"/>
          <p:nvPr/>
        </p:nvSpPr>
        <p:spPr>
          <a:xfrm rot="2057824">
            <a:off x="6311147" y="3271998"/>
            <a:ext cx="1003480" cy="169277"/>
          </a:xfrm>
          <a:prstGeom prst="rect">
            <a:avLst/>
          </a:prstGeom>
          <a:noFill/>
        </p:spPr>
        <p:txBody>
          <a:bodyPr wrap="none" lIns="0" tIns="0" rIns="0" bIns="0" rtlCol="0">
            <a:spAutoFit/>
          </a:bodyPr>
          <a:lstStyle/>
          <a:p>
            <a:r>
              <a:rPr lang="en-US" sz="1100" i="1" dirty="0"/>
              <a:t>TLS Certificates</a:t>
            </a:r>
            <a:endParaRPr lang="nl-NL" sz="1100" i="1" dirty="0" err="1"/>
          </a:p>
        </p:txBody>
      </p:sp>
      <p:pic>
        <p:nvPicPr>
          <p:cNvPr id="26" name="Picture 14" descr="https://www.cncf.io/wp-content/uploads/2018/02/envoy-horizontal-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861" y="2318102"/>
            <a:ext cx="795186" cy="2571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ist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545" y="4132943"/>
            <a:ext cx="408168" cy="40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p:bldP spid="16" grpId="0" animBg="1"/>
      <p:bldP spid="17" grpId="0" animBg="1"/>
      <p:bldP spid="18" grpId="0" animBg="1"/>
      <p:bldP spid="24"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ctrTitle"/>
          </p:nvPr>
        </p:nvSpPr>
        <p:spPr/>
        <p:txBody>
          <a:bodyPr/>
          <a:lstStyle/>
          <a:p>
            <a:r>
              <a:rPr lang="en-US" dirty="0"/>
              <a:t>Kubernetes and</a:t>
            </a:r>
            <a:br>
              <a:rPr lang="en-US" dirty="0"/>
            </a:br>
            <a:r>
              <a:rPr lang="en-US" dirty="0"/>
              <a:t>Oracle </a:t>
            </a:r>
            <a:br>
              <a:rPr lang="en-US" dirty="0"/>
            </a:br>
            <a:r>
              <a:rPr lang="en-US" dirty="0" err="1"/>
              <a:t>Kubernes</a:t>
            </a:r>
            <a:r>
              <a:rPr lang="en-US" dirty="0"/>
              <a:t> Engine Cloud</a:t>
            </a:r>
            <a:endParaRPr lang="nl-NL" dirty="0"/>
          </a:p>
        </p:txBody>
      </p:sp>
      <p:sp>
        <p:nvSpPr>
          <p:cNvPr id="4" name="Text Placeholder 3"/>
          <p:cNvSpPr>
            <a:spLocks noGrp="1"/>
          </p:cNvSpPr>
          <p:nvPr>
            <p:ph type="body" idx="14"/>
          </p:nvPr>
        </p:nvSpPr>
        <p:spPr>
          <a:xfrm>
            <a:off x="719998" y="1080000"/>
            <a:ext cx="4562216" cy="1512000"/>
          </a:xfrm>
        </p:spPr>
        <p:txBody>
          <a:bodyPr/>
          <a:lstStyle/>
          <a:p>
            <a:r>
              <a:rPr lang="en-US" dirty="0"/>
              <a:t>The application and microservices runtime platform of tomorrow </a:t>
            </a:r>
            <a:endParaRPr lang="nl-NL" dirty="0"/>
          </a:p>
        </p:txBody>
      </p:sp>
      <p:pic>
        <p:nvPicPr>
          <p:cNvPr id="6" name="Picture 5"/>
          <p:cNvPicPr>
            <a:picLocks noChangeAspect="1"/>
          </p:cNvPicPr>
          <p:nvPr/>
        </p:nvPicPr>
        <p:blipFill>
          <a:blip r:embed="rId3"/>
          <a:stretch>
            <a:fillRect/>
          </a:stretch>
        </p:blipFill>
        <p:spPr>
          <a:xfrm>
            <a:off x="7020352" y="3635212"/>
            <a:ext cx="1291664" cy="861109"/>
          </a:xfrm>
          <a:prstGeom prst="rect">
            <a:avLst/>
          </a:prstGeom>
        </p:spPr>
      </p:pic>
    </p:spTree>
    <p:extLst>
      <p:ext uri="{BB962C8B-B14F-4D97-AF65-F5344CB8AC3E}">
        <p14:creationId xmlns:p14="http://schemas.microsoft.com/office/powerpoint/2010/main" val="718011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579444-0FE3-4996-A8B0-A711D83E3C05}"/>
              </a:ext>
            </a:extLst>
          </p:cNvPr>
          <p:cNvSpPr>
            <a:spLocks noGrp="1"/>
          </p:cNvSpPr>
          <p:nvPr>
            <p:ph type="title"/>
          </p:nvPr>
        </p:nvSpPr>
        <p:spPr/>
        <p:txBody>
          <a:bodyPr/>
          <a:lstStyle/>
          <a:p>
            <a:r>
              <a:rPr lang="nl-NL" dirty="0"/>
              <a:t>Oracle </a:t>
            </a:r>
            <a:r>
              <a:rPr lang="nl-NL" dirty="0" err="1"/>
              <a:t>and</a:t>
            </a:r>
            <a:r>
              <a:rPr lang="nl-NL" dirty="0"/>
              <a:t> </a:t>
            </a:r>
            <a:r>
              <a:rPr lang="nl-NL" dirty="0" err="1"/>
              <a:t>Kubernetes</a:t>
            </a:r>
            <a:endParaRPr lang="en-NL" dirty="0"/>
          </a:p>
        </p:txBody>
      </p:sp>
      <p:sp>
        <p:nvSpPr>
          <p:cNvPr id="6" name="Content Placeholder 5">
            <a:extLst>
              <a:ext uri="{FF2B5EF4-FFF2-40B4-BE49-F238E27FC236}">
                <a16:creationId xmlns:a16="http://schemas.microsoft.com/office/drawing/2014/main" id="{D9D8C985-61F3-47BD-9BDE-070B6707BC1B}"/>
              </a:ext>
            </a:extLst>
          </p:cNvPr>
          <p:cNvSpPr>
            <a:spLocks noGrp="1"/>
          </p:cNvSpPr>
          <p:nvPr>
            <p:ph idx="1"/>
          </p:nvPr>
        </p:nvSpPr>
        <p:spPr/>
        <p:txBody>
          <a:bodyPr/>
          <a:lstStyle/>
          <a:p>
            <a:r>
              <a:rPr lang="nl-NL" dirty="0"/>
              <a:t>Oracle </a:t>
            </a:r>
            <a:r>
              <a:rPr lang="nl-NL" dirty="0" err="1"/>
              <a:t>joined</a:t>
            </a:r>
            <a:r>
              <a:rPr lang="nl-NL" dirty="0"/>
              <a:t> CNCF</a:t>
            </a:r>
          </a:p>
          <a:p>
            <a:pPr lvl="1"/>
            <a:r>
              <a:rPr lang="nl-NL" dirty="0"/>
              <a:t>Summer of 2017</a:t>
            </a:r>
            <a:br>
              <a:rPr lang="nl-NL" dirty="0"/>
            </a:br>
            <a:endParaRPr lang="nl-NL" dirty="0"/>
          </a:p>
          <a:p>
            <a:r>
              <a:rPr lang="nl-NL" dirty="0"/>
              <a:t>Oracle </a:t>
            </a:r>
            <a:r>
              <a:rPr lang="nl-NL" dirty="0" err="1"/>
              <a:t>launched</a:t>
            </a:r>
            <a:r>
              <a:rPr lang="nl-NL" dirty="0"/>
              <a:t> Oracle Cloud Container Services</a:t>
            </a:r>
          </a:p>
          <a:p>
            <a:pPr lvl="1"/>
            <a:r>
              <a:rPr lang="nl-NL" dirty="0" err="1"/>
              <a:t>Kubernetes</a:t>
            </a:r>
            <a:r>
              <a:rPr lang="nl-NL" dirty="0"/>
              <a:t> Engine on top of OCI</a:t>
            </a:r>
          </a:p>
          <a:p>
            <a:pPr lvl="2"/>
            <a:r>
              <a:rPr lang="nl-NL" dirty="0"/>
              <a:t>Spring of 2018</a:t>
            </a:r>
          </a:p>
          <a:p>
            <a:pPr lvl="2"/>
            <a:r>
              <a:rPr lang="nl-NL" dirty="0"/>
              <a:t>K8S Cluster on OCI Infra</a:t>
            </a:r>
          </a:p>
          <a:p>
            <a:pPr lvl="2"/>
            <a:r>
              <a:rPr lang="nl-NL" dirty="0" err="1"/>
              <a:t>You</a:t>
            </a:r>
            <a:r>
              <a:rPr lang="nl-NL" dirty="0"/>
              <a:t> </a:t>
            </a:r>
            <a:r>
              <a:rPr lang="nl-NL" dirty="0" err="1"/>
              <a:t>only</a:t>
            </a:r>
            <a:r>
              <a:rPr lang="nl-NL" dirty="0"/>
              <a:t> </a:t>
            </a:r>
            <a:r>
              <a:rPr lang="nl-NL" dirty="0" err="1"/>
              <a:t>pay</a:t>
            </a:r>
            <a:r>
              <a:rPr lang="nl-NL" dirty="0"/>
              <a:t> for OCI Infra – no </a:t>
            </a:r>
            <a:r>
              <a:rPr lang="nl-NL" dirty="0" err="1"/>
              <a:t>surcharge</a:t>
            </a:r>
            <a:r>
              <a:rPr lang="nl-NL" dirty="0"/>
              <a:t> for K8S </a:t>
            </a:r>
            <a:r>
              <a:rPr lang="nl-NL" dirty="0" err="1"/>
              <a:t>facilities</a:t>
            </a:r>
            <a:endParaRPr lang="nl-NL" dirty="0"/>
          </a:p>
          <a:p>
            <a:pPr lvl="1"/>
            <a:r>
              <a:rPr lang="nl-NL" dirty="0"/>
              <a:t>Container </a:t>
            </a:r>
            <a:r>
              <a:rPr lang="nl-NL" dirty="0" err="1"/>
              <a:t>Registry</a:t>
            </a:r>
            <a:br>
              <a:rPr lang="nl-NL" dirty="0"/>
            </a:br>
            <a:br>
              <a:rPr lang="nl-NL" dirty="0"/>
            </a:br>
            <a:endParaRPr lang="nl-NL" dirty="0"/>
          </a:p>
          <a:p>
            <a:r>
              <a:rPr lang="nl-NL" dirty="0" err="1"/>
              <a:t>Future</a:t>
            </a:r>
            <a:r>
              <a:rPr lang="nl-NL" dirty="0"/>
              <a:t> of </a:t>
            </a:r>
            <a:r>
              <a:rPr lang="nl-NL" dirty="0" err="1"/>
              <a:t>WebLogic</a:t>
            </a:r>
            <a:r>
              <a:rPr lang="nl-NL" dirty="0"/>
              <a:t> is </a:t>
            </a:r>
            <a:r>
              <a:rPr lang="nl-NL" dirty="0" err="1"/>
              <a:t>fully</a:t>
            </a:r>
            <a:r>
              <a:rPr lang="nl-NL" dirty="0"/>
              <a:t> on </a:t>
            </a:r>
            <a:r>
              <a:rPr lang="nl-NL" dirty="0" err="1"/>
              <a:t>Kubernetes</a:t>
            </a:r>
            <a:endParaRPr lang="nl-NL" dirty="0"/>
          </a:p>
          <a:p>
            <a:r>
              <a:rPr lang="nl-NL" dirty="0" err="1"/>
              <a:t>Future</a:t>
            </a:r>
            <a:r>
              <a:rPr lang="nl-NL" dirty="0"/>
              <a:t> of Application Container Cloud is on </a:t>
            </a:r>
            <a:r>
              <a:rPr lang="nl-NL" dirty="0" err="1"/>
              <a:t>Kubernetes</a:t>
            </a:r>
            <a:endParaRPr lang="en-NL" dirty="0"/>
          </a:p>
        </p:txBody>
      </p:sp>
      <p:pic>
        <p:nvPicPr>
          <p:cNvPr id="8" name="Snagit_SNG839">
            <a:extLst>
              <a:ext uri="{FF2B5EF4-FFF2-40B4-BE49-F238E27FC236}">
                <a16:creationId xmlns:a16="http://schemas.microsoft.com/office/drawing/2014/main" id="{8504CD42-6D10-4E84-9086-8C87F8732662}"/>
              </a:ext>
            </a:extLst>
          </p:cNvPr>
          <p:cNvPicPr>
            <a:picLocks noChangeAspect="1"/>
          </p:cNvPicPr>
          <p:nvPr/>
        </p:nvPicPr>
        <p:blipFill>
          <a:blip r:embed="rId2"/>
          <a:stretch>
            <a:fillRect/>
          </a:stretch>
        </p:blipFill>
        <p:spPr>
          <a:xfrm>
            <a:off x="6392427" y="792000"/>
            <a:ext cx="2638953" cy="3174023"/>
          </a:xfrm>
          <a:prstGeom prst="rect">
            <a:avLst/>
          </a:prstGeom>
        </p:spPr>
      </p:pic>
    </p:spTree>
    <p:extLst>
      <p:ext uri="{BB962C8B-B14F-4D97-AF65-F5344CB8AC3E}">
        <p14:creationId xmlns:p14="http://schemas.microsoft.com/office/powerpoint/2010/main" val="1307199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a:solidFill>
                  <a:srgbClr val="58595B"/>
                </a:solidFill>
                <a:latin typeface="Calibri"/>
              </a:rPr>
              <a:pPr/>
              <a:t>78</a:t>
            </a:fld>
            <a:endParaRPr lang="en-US">
              <a:solidFill>
                <a:srgbClr val="58595B"/>
              </a:solidFill>
              <a:latin typeface="Calibri"/>
            </a:endParaRPr>
          </a:p>
        </p:txBody>
      </p:sp>
      <p:sp>
        <p:nvSpPr>
          <p:cNvPr id="2" name="Title 1"/>
          <p:cNvSpPr>
            <a:spLocks noGrp="1"/>
          </p:cNvSpPr>
          <p:nvPr>
            <p:ph type="title"/>
          </p:nvPr>
        </p:nvSpPr>
        <p:spPr/>
        <p:txBody>
          <a:bodyPr/>
          <a:lstStyle/>
          <a:p>
            <a:r>
              <a:rPr lang="en-US" dirty="0"/>
              <a:t>Introducing Container Engine for Kubernetes - OKE</a:t>
            </a:r>
          </a:p>
        </p:txBody>
      </p:sp>
      <p:sp>
        <p:nvSpPr>
          <p:cNvPr id="70" name="AutoShape 5"/>
          <p:cNvSpPr>
            <a:spLocks noChangeArrowheads="1"/>
          </p:cNvSpPr>
          <p:nvPr/>
        </p:nvSpPr>
        <p:spPr bwMode="auto">
          <a:xfrm rot="5400000">
            <a:off x="740571" y="2978688"/>
            <a:ext cx="1174535" cy="1852408"/>
          </a:xfrm>
          <a:prstGeom prst="homePlate">
            <a:avLst>
              <a:gd name="adj" fmla="val 17731"/>
            </a:avLst>
          </a:prstGeom>
          <a:solidFill>
            <a:schemeClr val="accent3"/>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91388" tIns="45694" rIns="91388" bIns="45694" anchor="ctr">
            <a:noAutofit/>
          </a:bodyPr>
          <a:lstStyle/>
          <a:p>
            <a:pPr algn="ctr" fontAlgn="base">
              <a:spcBef>
                <a:spcPct val="0"/>
              </a:spcBef>
              <a:spcAft>
                <a:spcPct val="0"/>
              </a:spcAft>
              <a:defRPr/>
            </a:pPr>
            <a:r>
              <a:rPr lang="en-US" sz="1799">
                <a:solidFill>
                  <a:prstClr val="white"/>
                </a:solidFill>
                <a:latin typeface="Calibri"/>
              </a:rPr>
              <a:t>Key Benefits</a:t>
            </a:r>
          </a:p>
        </p:txBody>
      </p:sp>
      <p:sp>
        <p:nvSpPr>
          <p:cNvPr id="76" name="AutoShape 5"/>
          <p:cNvSpPr>
            <a:spLocks noChangeArrowheads="1"/>
          </p:cNvSpPr>
          <p:nvPr/>
        </p:nvSpPr>
        <p:spPr bwMode="auto">
          <a:xfrm rot="5400000">
            <a:off x="740569" y="1893404"/>
            <a:ext cx="1174535" cy="1852408"/>
          </a:xfrm>
          <a:prstGeom prst="homePlate">
            <a:avLst>
              <a:gd name="adj" fmla="val 17731"/>
            </a:avLst>
          </a:prstGeom>
          <a:solidFill>
            <a:schemeClr val="accent2"/>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91388" tIns="45694" rIns="91388" bIns="45694" anchor="ctr">
            <a:noAutofit/>
          </a:bodyPr>
          <a:lstStyle/>
          <a:p>
            <a:pPr algn="ctr" fontAlgn="base">
              <a:spcBef>
                <a:spcPct val="0"/>
              </a:spcBef>
              <a:spcAft>
                <a:spcPct val="0"/>
              </a:spcAft>
              <a:defRPr/>
            </a:pPr>
            <a:r>
              <a:rPr lang="en-US" sz="1799">
                <a:solidFill>
                  <a:prstClr val="white"/>
                </a:solidFill>
                <a:latin typeface="Calibri"/>
              </a:rPr>
              <a:t>What Problems Does it Solve?</a:t>
            </a:r>
          </a:p>
        </p:txBody>
      </p:sp>
      <p:sp>
        <p:nvSpPr>
          <p:cNvPr id="78" name="AutoShape 5"/>
          <p:cNvSpPr>
            <a:spLocks noChangeArrowheads="1"/>
          </p:cNvSpPr>
          <p:nvPr/>
        </p:nvSpPr>
        <p:spPr bwMode="auto">
          <a:xfrm rot="5400000">
            <a:off x="740569" y="808119"/>
            <a:ext cx="1174535" cy="1852408"/>
          </a:xfrm>
          <a:prstGeom prst="homePlate">
            <a:avLst>
              <a:gd name="adj" fmla="val 17731"/>
            </a:avLst>
          </a:prstGeom>
          <a:solidFill>
            <a:schemeClr val="accent4"/>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91388" tIns="45694" rIns="91388" bIns="45694" anchor="ctr">
            <a:noAutofit/>
          </a:bodyPr>
          <a:lstStyle/>
          <a:p>
            <a:pPr algn="ctr" fontAlgn="base">
              <a:spcBef>
                <a:spcPct val="0"/>
              </a:spcBef>
              <a:spcAft>
                <a:spcPct val="0"/>
              </a:spcAft>
              <a:defRPr/>
            </a:pPr>
            <a:r>
              <a:rPr lang="en-US" sz="1799">
                <a:solidFill>
                  <a:prstClr val="white"/>
                </a:solidFill>
                <a:latin typeface="Calibri"/>
              </a:rPr>
              <a:t>What is It? </a:t>
            </a:r>
          </a:p>
        </p:txBody>
      </p:sp>
      <p:sp>
        <p:nvSpPr>
          <p:cNvPr id="14" name="Content Placeholder 1">
            <a:extLst>
              <a:ext uri="{FF2B5EF4-FFF2-40B4-BE49-F238E27FC236}">
                <a16:creationId xmlns:a16="http://schemas.microsoft.com/office/drawing/2014/main" id="{560C3C84-DA74-D443-BED5-9CAC431E6F28}"/>
              </a:ext>
            </a:extLst>
          </p:cNvPr>
          <p:cNvSpPr txBox="1">
            <a:spLocks/>
          </p:cNvSpPr>
          <p:nvPr/>
        </p:nvSpPr>
        <p:spPr>
          <a:xfrm>
            <a:off x="2255746" y="1149724"/>
            <a:ext cx="6116272" cy="949531"/>
          </a:xfrm>
          <a:prstGeom prst="rect">
            <a:avLst/>
          </a:prstGeom>
          <a:ln w="6350">
            <a:solidFill>
              <a:schemeClr val="tx1">
                <a:lumMod val="20000"/>
                <a:lumOff val="80000"/>
              </a:schemeClr>
            </a:solidFill>
          </a:ln>
        </p:spPr>
        <p:txBody>
          <a:bodyPr vert="horz" lIns="137160" tIns="68580"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71450" indent="-171450" defTabSz="685800" fontAlgn="base">
              <a:spcBef>
                <a:spcPts val="450"/>
              </a:spcBef>
              <a:spcAft>
                <a:spcPct val="0"/>
              </a:spcAft>
              <a:buClr>
                <a:srgbClr val="F80000"/>
              </a:buClr>
            </a:pPr>
            <a:r>
              <a:rPr lang="en-US" sz="1200" dirty="0">
                <a:solidFill>
                  <a:srgbClr val="374A58"/>
                </a:solidFill>
                <a:latin typeface="Calibri"/>
              </a:rPr>
              <a:t>Managed Kubernetes container service to deploy and run your own container based apps</a:t>
            </a:r>
          </a:p>
          <a:p>
            <a:pPr marL="171450" indent="-171450" defTabSz="685800" fontAlgn="base">
              <a:spcBef>
                <a:spcPts val="450"/>
              </a:spcBef>
              <a:spcAft>
                <a:spcPct val="0"/>
              </a:spcAft>
              <a:buClr>
                <a:srgbClr val="F80000"/>
              </a:buClr>
            </a:pPr>
            <a:r>
              <a:rPr lang="en-US" sz="1200" dirty="0">
                <a:solidFill>
                  <a:srgbClr val="374A58"/>
                </a:solidFill>
                <a:latin typeface="Calibri"/>
              </a:rPr>
              <a:t>Tooling to create, scale, manage &amp; control your own standard Kubernetes clusters instantly</a:t>
            </a:r>
          </a:p>
        </p:txBody>
      </p:sp>
      <p:sp>
        <p:nvSpPr>
          <p:cNvPr id="15" name="Content Placeholder 1">
            <a:extLst>
              <a:ext uri="{FF2B5EF4-FFF2-40B4-BE49-F238E27FC236}">
                <a16:creationId xmlns:a16="http://schemas.microsoft.com/office/drawing/2014/main" id="{BB261C94-40CA-8A49-B951-A53C212B0BDE}"/>
              </a:ext>
            </a:extLst>
          </p:cNvPr>
          <p:cNvSpPr txBox="1">
            <a:spLocks/>
          </p:cNvSpPr>
          <p:nvPr/>
        </p:nvSpPr>
        <p:spPr>
          <a:xfrm>
            <a:off x="2269194" y="2242293"/>
            <a:ext cx="6116272" cy="949531"/>
          </a:xfrm>
          <a:prstGeom prst="rect">
            <a:avLst/>
          </a:prstGeom>
          <a:ln w="6350">
            <a:solidFill>
              <a:schemeClr val="tx1">
                <a:lumMod val="20000"/>
                <a:lumOff val="80000"/>
              </a:schemeClr>
            </a:solidFill>
          </a:ln>
        </p:spPr>
        <p:txBody>
          <a:bodyPr vert="horz" lIns="137160" tIns="68580"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71450" indent="-171450" defTabSz="685800" fontAlgn="base">
              <a:spcBef>
                <a:spcPts val="450"/>
              </a:spcBef>
              <a:spcAft>
                <a:spcPct val="0"/>
              </a:spcAft>
              <a:buClr>
                <a:srgbClr val="F80000"/>
              </a:buClr>
            </a:pPr>
            <a:r>
              <a:rPr lang="en-US" sz="1200" dirty="0">
                <a:solidFill>
                  <a:srgbClr val="374A58"/>
                </a:solidFill>
                <a:latin typeface="Calibri"/>
              </a:rPr>
              <a:t>Too complex, costly and time consuming to build &amp; maintain Kubernetes environments</a:t>
            </a:r>
          </a:p>
          <a:p>
            <a:pPr marL="171450" indent="-171450" defTabSz="685800" fontAlgn="base">
              <a:spcBef>
                <a:spcPts val="450"/>
              </a:spcBef>
              <a:spcAft>
                <a:spcPct val="0"/>
              </a:spcAft>
              <a:buClr>
                <a:srgbClr val="F80000"/>
              </a:buClr>
            </a:pPr>
            <a:r>
              <a:rPr lang="en-US" sz="1200" dirty="0">
                <a:solidFill>
                  <a:srgbClr val="374A58"/>
                </a:solidFill>
                <a:latin typeface="Calibri"/>
              </a:rPr>
              <a:t>Too hard to integrate Kubernetes with a registry and build process for container lifecycle management</a:t>
            </a:r>
          </a:p>
          <a:p>
            <a:pPr marL="171450" indent="-171450" defTabSz="685800" fontAlgn="base">
              <a:spcBef>
                <a:spcPts val="450"/>
              </a:spcBef>
              <a:spcAft>
                <a:spcPct val="0"/>
              </a:spcAft>
              <a:buClr>
                <a:srgbClr val="F80000"/>
              </a:buClr>
            </a:pPr>
            <a:r>
              <a:rPr lang="en-US" sz="1200" dirty="0">
                <a:solidFill>
                  <a:srgbClr val="374A58"/>
                </a:solidFill>
                <a:latin typeface="Calibri"/>
              </a:rPr>
              <a:t>Too difficult to manage and control team access to production clusters</a:t>
            </a:r>
          </a:p>
          <a:p>
            <a:pPr marL="171450" indent="-171450" defTabSz="685800" fontAlgn="base">
              <a:spcBef>
                <a:spcPts val="450"/>
              </a:spcBef>
              <a:spcAft>
                <a:spcPct val="0"/>
              </a:spcAft>
              <a:buClr>
                <a:srgbClr val="F80000"/>
              </a:buClr>
            </a:pPr>
            <a:endParaRPr lang="en-US" sz="1200" dirty="0">
              <a:solidFill>
                <a:srgbClr val="374A58"/>
              </a:solidFill>
              <a:latin typeface="Calibri"/>
            </a:endParaRPr>
          </a:p>
        </p:txBody>
      </p:sp>
      <p:sp>
        <p:nvSpPr>
          <p:cNvPr id="16" name="Content Placeholder 1">
            <a:extLst>
              <a:ext uri="{FF2B5EF4-FFF2-40B4-BE49-F238E27FC236}">
                <a16:creationId xmlns:a16="http://schemas.microsoft.com/office/drawing/2014/main" id="{B19B7A85-D53B-F44F-8C54-E52F4FDFE24D}"/>
              </a:ext>
            </a:extLst>
          </p:cNvPr>
          <p:cNvSpPr txBox="1">
            <a:spLocks/>
          </p:cNvSpPr>
          <p:nvPr/>
        </p:nvSpPr>
        <p:spPr>
          <a:xfrm>
            <a:off x="2262471" y="3324777"/>
            <a:ext cx="6116272" cy="949531"/>
          </a:xfrm>
          <a:prstGeom prst="rect">
            <a:avLst/>
          </a:prstGeom>
          <a:ln w="6350">
            <a:solidFill>
              <a:schemeClr val="tx1">
                <a:lumMod val="20000"/>
                <a:lumOff val="80000"/>
              </a:schemeClr>
            </a:solidFill>
          </a:ln>
        </p:spPr>
        <p:txBody>
          <a:bodyPr vert="horz" lIns="137160" tIns="68580"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71450" indent="-171450" defTabSz="685800" fontAlgn="base">
              <a:spcBef>
                <a:spcPts val="450"/>
              </a:spcBef>
              <a:spcAft>
                <a:spcPct val="0"/>
              </a:spcAft>
              <a:buClr>
                <a:srgbClr val="F80000"/>
              </a:buClr>
            </a:pPr>
            <a:r>
              <a:rPr lang="en-US" sz="1200" dirty="0">
                <a:solidFill>
                  <a:srgbClr val="374A58"/>
                </a:solidFill>
                <a:latin typeface="Calibri"/>
              </a:rPr>
              <a:t>Enables developers to get started and deploy containers quickly. Gives DevOps teams visibility and control for Kubernetes management.</a:t>
            </a:r>
          </a:p>
          <a:p>
            <a:pPr marL="171450" indent="-171450" defTabSz="685800" fontAlgn="base">
              <a:spcBef>
                <a:spcPts val="450"/>
              </a:spcBef>
              <a:spcAft>
                <a:spcPct val="0"/>
              </a:spcAft>
              <a:buClr>
                <a:srgbClr val="F80000"/>
              </a:buClr>
            </a:pPr>
            <a:r>
              <a:rPr lang="en-US" sz="1200" dirty="0">
                <a:solidFill>
                  <a:srgbClr val="374A58"/>
                </a:solidFill>
                <a:latin typeface="Calibri"/>
              </a:rPr>
              <a:t>Combines production grade container orchestration of open Kubernetes, with control, security, IAM, and high predictable performance of Oracle’s next generation cloud infrastructure</a:t>
            </a:r>
          </a:p>
          <a:p>
            <a:pPr marL="171450" indent="-171450" defTabSz="685800" fontAlgn="base">
              <a:spcBef>
                <a:spcPts val="450"/>
              </a:spcBef>
              <a:spcAft>
                <a:spcPct val="0"/>
              </a:spcAft>
              <a:buClr>
                <a:srgbClr val="F80000"/>
              </a:buClr>
            </a:pPr>
            <a:endParaRPr lang="en-US" sz="1200" dirty="0">
              <a:solidFill>
                <a:srgbClr val="374A58"/>
              </a:solidFill>
              <a:latin typeface="Calibri"/>
            </a:endParaRPr>
          </a:p>
        </p:txBody>
      </p:sp>
      <p:grpSp>
        <p:nvGrpSpPr>
          <p:cNvPr id="17" name="Group 16">
            <a:extLst>
              <a:ext uri="{FF2B5EF4-FFF2-40B4-BE49-F238E27FC236}">
                <a16:creationId xmlns:a16="http://schemas.microsoft.com/office/drawing/2014/main" id="{66B0C19C-55FE-6D4E-BCAF-64CE53AFF7EA}"/>
              </a:ext>
            </a:extLst>
          </p:cNvPr>
          <p:cNvGrpSpPr>
            <a:grpSpLocks noChangeAspect="1"/>
          </p:cNvGrpSpPr>
          <p:nvPr/>
        </p:nvGrpSpPr>
        <p:grpSpPr>
          <a:xfrm>
            <a:off x="8114536" y="835760"/>
            <a:ext cx="810855" cy="622589"/>
            <a:chOff x="1840374" y="640686"/>
            <a:chExt cx="2108322" cy="1618806"/>
          </a:xfrm>
        </p:grpSpPr>
        <p:sp>
          <p:nvSpPr>
            <p:cNvPr id="18" name="Freeform 1">
              <a:extLst>
                <a:ext uri="{FF2B5EF4-FFF2-40B4-BE49-F238E27FC236}">
                  <a16:creationId xmlns:a16="http://schemas.microsoft.com/office/drawing/2014/main" id="{E3F31D4B-BEB1-E448-BC54-E75ADB77DA9C}"/>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 name="Freeform 2">
              <a:extLst>
                <a:ext uri="{FF2B5EF4-FFF2-40B4-BE49-F238E27FC236}">
                  <a16:creationId xmlns:a16="http://schemas.microsoft.com/office/drawing/2014/main" id="{C78C43C6-8875-0741-BE73-75CD3F995499}"/>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0" name="Freeform 3">
              <a:extLst>
                <a:ext uri="{FF2B5EF4-FFF2-40B4-BE49-F238E27FC236}">
                  <a16:creationId xmlns:a16="http://schemas.microsoft.com/office/drawing/2014/main" id="{DFB9B347-0C46-A345-A5FB-06B448CC9D68}"/>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1" name="Freeform 4">
              <a:extLst>
                <a:ext uri="{FF2B5EF4-FFF2-40B4-BE49-F238E27FC236}">
                  <a16:creationId xmlns:a16="http://schemas.microsoft.com/office/drawing/2014/main" id="{E4406381-7626-3345-8736-ABFFCF32F725}"/>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2" name="Freeform 5">
              <a:extLst>
                <a:ext uri="{FF2B5EF4-FFF2-40B4-BE49-F238E27FC236}">
                  <a16:creationId xmlns:a16="http://schemas.microsoft.com/office/drawing/2014/main" id="{447D9141-5750-6D4A-A5FC-4E03CB97C038}"/>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3" name="Freeform 6">
              <a:extLst>
                <a:ext uri="{FF2B5EF4-FFF2-40B4-BE49-F238E27FC236}">
                  <a16:creationId xmlns:a16="http://schemas.microsoft.com/office/drawing/2014/main" id="{B9DAC758-C1A4-6041-9516-E036B1EC0B5F}"/>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4" name="Freeform 7">
              <a:extLst>
                <a:ext uri="{FF2B5EF4-FFF2-40B4-BE49-F238E27FC236}">
                  <a16:creationId xmlns:a16="http://schemas.microsoft.com/office/drawing/2014/main" id="{63532F80-6EBF-714D-9C63-6E529F4E8CDA}"/>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5" name="Freeform 8">
              <a:extLst>
                <a:ext uri="{FF2B5EF4-FFF2-40B4-BE49-F238E27FC236}">
                  <a16:creationId xmlns:a16="http://schemas.microsoft.com/office/drawing/2014/main" id="{10E35565-6B92-8043-8533-641B33ACD878}"/>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6" name="Freeform 9">
              <a:extLst>
                <a:ext uri="{FF2B5EF4-FFF2-40B4-BE49-F238E27FC236}">
                  <a16:creationId xmlns:a16="http://schemas.microsoft.com/office/drawing/2014/main" id="{79047967-D45B-7D42-BFC8-612927D1EC13}"/>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7" name="Freeform 10">
              <a:extLst>
                <a:ext uri="{FF2B5EF4-FFF2-40B4-BE49-F238E27FC236}">
                  <a16:creationId xmlns:a16="http://schemas.microsoft.com/office/drawing/2014/main" id="{79D2F459-B39C-524C-B407-745F2D94612F}"/>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8" name="Freeform 11">
              <a:extLst>
                <a:ext uri="{FF2B5EF4-FFF2-40B4-BE49-F238E27FC236}">
                  <a16:creationId xmlns:a16="http://schemas.microsoft.com/office/drawing/2014/main" id="{E39AF369-8630-EE47-A575-89976C3E188E}"/>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9" name="Freeform 12">
              <a:extLst>
                <a:ext uri="{FF2B5EF4-FFF2-40B4-BE49-F238E27FC236}">
                  <a16:creationId xmlns:a16="http://schemas.microsoft.com/office/drawing/2014/main" id="{46EBF04C-A743-F545-AF87-2D8CC0C4EE78}"/>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0" name="Freeform 13">
              <a:extLst>
                <a:ext uri="{FF2B5EF4-FFF2-40B4-BE49-F238E27FC236}">
                  <a16:creationId xmlns:a16="http://schemas.microsoft.com/office/drawing/2014/main" id="{628C5AE7-FBFE-A648-92EB-1EB28AE3E134}"/>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1" name="Freeform 14">
              <a:extLst>
                <a:ext uri="{FF2B5EF4-FFF2-40B4-BE49-F238E27FC236}">
                  <a16:creationId xmlns:a16="http://schemas.microsoft.com/office/drawing/2014/main" id="{C3914A84-907A-FD49-B8B6-EE867D3F5705}"/>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2" name="Freeform 15">
              <a:extLst>
                <a:ext uri="{FF2B5EF4-FFF2-40B4-BE49-F238E27FC236}">
                  <a16:creationId xmlns:a16="http://schemas.microsoft.com/office/drawing/2014/main" id="{E80DF65B-3271-3344-B1DA-C68FF00A1442}"/>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3" name="Freeform 16">
              <a:extLst>
                <a:ext uri="{FF2B5EF4-FFF2-40B4-BE49-F238E27FC236}">
                  <a16:creationId xmlns:a16="http://schemas.microsoft.com/office/drawing/2014/main" id="{23E90AD6-8110-1D4A-9EFD-FE7B3B8DE052}"/>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4" name="Freeform 17">
              <a:extLst>
                <a:ext uri="{FF2B5EF4-FFF2-40B4-BE49-F238E27FC236}">
                  <a16:creationId xmlns:a16="http://schemas.microsoft.com/office/drawing/2014/main" id="{9E8E1918-D78D-B64E-A351-8DF65BCE98B8}"/>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5" name="Freeform 18">
              <a:extLst>
                <a:ext uri="{FF2B5EF4-FFF2-40B4-BE49-F238E27FC236}">
                  <a16:creationId xmlns:a16="http://schemas.microsoft.com/office/drawing/2014/main" id="{27064885-CB41-A449-AF0C-D5128220A437}"/>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6" name="Freeform 19">
              <a:extLst>
                <a:ext uri="{FF2B5EF4-FFF2-40B4-BE49-F238E27FC236}">
                  <a16:creationId xmlns:a16="http://schemas.microsoft.com/office/drawing/2014/main" id="{2DBB6530-2914-6643-AF62-741B7172CEFA}"/>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spTree>
    <p:extLst>
      <p:ext uri="{BB962C8B-B14F-4D97-AF65-F5344CB8AC3E}">
        <p14:creationId xmlns:p14="http://schemas.microsoft.com/office/powerpoint/2010/main" val="40746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EDB5">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977" y="288000"/>
            <a:ext cx="7635023" cy="4501130"/>
          </a:xfrm>
        </p:spPr>
      </p:pic>
      <p:sp>
        <p:nvSpPr>
          <p:cNvPr id="4" name="Footer Placeholder 3"/>
          <p:cNvSpPr>
            <a:spLocks noGrp="1"/>
          </p:cNvSpPr>
          <p:nvPr>
            <p:ph type="ftr" sz="quarter" idx="11"/>
          </p:nvPr>
        </p:nvSpPr>
        <p:spPr/>
        <p:txBody>
          <a:bodyPr/>
          <a:lstStyle/>
          <a:p>
            <a:r>
              <a:rPr lang="en-US"/>
              <a:t>Intro to Docker Containers for Oracle professionals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spTree>
    <p:extLst>
      <p:ext uri="{BB962C8B-B14F-4D97-AF65-F5344CB8AC3E}">
        <p14:creationId xmlns:p14="http://schemas.microsoft.com/office/powerpoint/2010/main" val="347147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3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Intro to Docker Containers for Oracle professionals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6" name="Picture 5"/>
          <p:cNvPicPr>
            <a:picLocks noChangeAspect="1"/>
          </p:cNvPicPr>
          <p:nvPr/>
        </p:nvPicPr>
        <p:blipFill>
          <a:blip r:embed="rId2"/>
          <a:stretch>
            <a:fillRect/>
          </a:stretch>
        </p:blipFill>
        <p:spPr>
          <a:xfrm>
            <a:off x="158266" y="346947"/>
            <a:ext cx="8786631" cy="4201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578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45D3A4-542D-AA45-B939-90CC8DC89F2C}"/>
              </a:ext>
            </a:extLst>
          </p:cNvPr>
          <p:cNvGrpSpPr/>
          <p:nvPr/>
        </p:nvGrpSpPr>
        <p:grpSpPr>
          <a:xfrm>
            <a:off x="217091" y="1699138"/>
            <a:ext cx="8750300" cy="828163"/>
            <a:chOff x="718457" y="1655919"/>
            <a:chExt cx="10638801" cy="1104217"/>
          </a:xfrm>
        </p:grpSpPr>
        <p:sp>
          <p:nvSpPr>
            <p:cNvPr id="17" name="Freeform 16">
              <a:extLst>
                <a:ext uri="{FF2B5EF4-FFF2-40B4-BE49-F238E27FC236}">
                  <a16:creationId xmlns:a16="http://schemas.microsoft.com/office/drawing/2014/main" id="{4DC49665-BB1C-B145-9998-0607CE6D08EA}"/>
                </a:ext>
              </a:extLst>
            </p:cNvPr>
            <p:cNvSpPr/>
            <p:nvPr/>
          </p:nvSpPr>
          <p:spPr bwMode="gray">
            <a:xfrm>
              <a:off x="3155289" y="1695828"/>
              <a:ext cx="2897902" cy="907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4082143"/>
                <a:gd name="connsiteY0" fmla="*/ 1294926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3249386"/>
                <a:gd name="connsiteY0" fmla="*/ 1294926 h 1714500"/>
                <a:gd name="connsiteX1" fmla="*/ 0 w 3249386"/>
                <a:gd name="connsiteY1" fmla="*/ 0 h 1714500"/>
                <a:gd name="connsiteX2" fmla="*/ 2661557 w 3249386"/>
                <a:gd name="connsiteY2" fmla="*/ 16328 h 1714500"/>
                <a:gd name="connsiteX3" fmla="*/ 2710543 w 3249386"/>
                <a:gd name="connsiteY3" fmla="*/ 1018761 h 1714500"/>
                <a:gd name="connsiteX4" fmla="*/ 3249386 w 3249386"/>
                <a:gd name="connsiteY4" fmla="*/ 1714500 h 1714500"/>
                <a:gd name="connsiteX0" fmla="*/ 2012674 w 2710543"/>
                <a:gd name="connsiteY0" fmla="*/ 1294926 h 1416326"/>
                <a:gd name="connsiteX1" fmla="*/ 0 w 2710543"/>
                <a:gd name="connsiteY1" fmla="*/ 0 h 1416326"/>
                <a:gd name="connsiteX2" fmla="*/ 2661557 w 2710543"/>
                <a:gd name="connsiteY2" fmla="*/ 16328 h 1416326"/>
                <a:gd name="connsiteX3" fmla="*/ 2710543 w 2710543"/>
                <a:gd name="connsiteY3" fmla="*/ 1018761 h 1416326"/>
                <a:gd name="connsiteX4" fmla="*/ 2215717 w 2710543"/>
                <a:gd name="connsiteY4" fmla="*/ 1416326 h 1416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416326">
                  <a:moveTo>
                    <a:pt x="2012674" y="1294926"/>
                  </a:moveTo>
                  <a:lnTo>
                    <a:pt x="0" y="0"/>
                  </a:lnTo>
                  <a:lnTo>
                    <a:pt x="2661557" y="16328"/>
                  </a:lnTo>
                  <a:lnTo>
                    <a:pt x="2710543" y="1018761"/>
                  </a:lnTo>
                  <a:lnTo>
                    <a:pt x="2215717" y="1416326"/>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BB5671BD-36D6-4045-9EFC-5CF5DF2B4533}"/>
                </a:ext>
              </a:extLst>
            </p:cNvPr>
            <p:cNvSpPr/>
            <p:nvPr/>
          </p:nvSpPr>
          <p:spPr bwMode="gray">
            <a:xfrm flipH="1">
              <a:off x="5945743" y="1690011"/>
              <a:ext cx="2710543" cy="907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4082143"/>
                <a:gd name="connsiteY0" fmla="*/ 1294926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3249386"/>
                <a:gd name="connsiteY0" fmla="*/ 1294926 h 1714500"/>
                <a:gd name="connsiteX1" fmla="*/ 0 w 3249386"/>
                <a:gd name="connsiteY1" fmla="*/ 0 h 1714500"/>
                <a:gd name="connsiteX2" fmla="*/ 2661557 w 3249386"/>
                <a:gd name="connsiteY2" fmla="*/ 16328 h 1714500"/>
                <a:gd name="connsiteX3" fmla="*/ 2710543 w 3249386"/>
                <a:gd name="connsiteY3" fmla="*/ 1018761 h 1714500"/>
                <a:gd name="connsiteX4" fmla="*/ 3249386 w 3249386"/>
                <a:gd name="connsiteY4" fmla="*/ 1714500 h 1714500"/>
                <a:gd name="connsiteX0" fmla="*/ 2012674 w 2710543"/>
                <a:gd name="connsiteY0" fmla="*/ 1294926 h 1416326"/>
                <a:gd name="connsiteX1" fmla="*/ 0 w 2710543"/>
                <a:gd name="connsiteY1" fmla="*/ 0 h 1416326"/>
                <a:gd name="connsiteX2" fmla="*/ 2661557 w 2710543"/>
                <a:gd name="connsiteY2" fmla="*/ 16328 h 1416326"/>
                <a:gd name="connsiteX3" fmla="*/ 2710543 w 2710543"/>
                <a:gd name="connsiteY3" fmla="*/ 1018761 h 1416326"/>
                <a:gd name="connsiteX4" fmla="*/ 2215717 w 2710543"/>
                <a:gd name="connsiteY4" fmla="*/ 1416326 h 1416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416326">
                  <a:moveTo>
                    <a:pt x="2012674" y="1294926"/>
                  </a:moveTo>
                  <a:lnTo>
                    <a:pt x="0" y="0"/>
                  </a:lnTo>
                  <a:lnTo>
                    <a:pt x="2661557" y="16328"/>
                  </a:lnTo>
                  <a:lnTo>
                    <a:pt x="2710543" y="1018761"/>
                  </a:lnTo>
                  <a:lnTo>
                    <a:pt x="2215717" y="1416326"/>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8">
              <a:extLst>
                <a:ext uri="{FF2B5EF4-FFF2-40B4-BE49-F238E27FC236}">
                  <a16:creationId xmlns:a16="http://schemas.microsoft.com/office/drawing/2014/main" id="{237C9BEE-076B-B04F-B0EE-0FD0F99A452F}"/>
                </a:ext>
              </a:extLst>
            </p:cNvPr>
            <p:cNvSpPr/>
            <p:nvPr/>
          </p:nvSpPr>
          <p:spPr bwMode="gray">
            <a:xfrm>
              <a:off x="718457" y="1661889"/>
              <a:ext cx="4082143" cy="1098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2143" h="1714500">
                  <a:moveTo>
                    <a:pt x="3086100" y="1632857"/>
                  </a:moveTo>
                  <a:lnTo>
                    <a:pt x="0" y="0"/>
                  </a:lnTo>
                  <a:lnTo>
                    <a:pt x="2661557" y="16328"/>
                  </a:lnTo>
                  <a:lnTo>
                    <a:pt x="4082143" y="800100"/>
                  </a:lnTo>
                  <a:lnTo>
                    <a:pt x="3249386" y="1714500"/>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19">
              <a:extLst>
                <a:ext uri="{FF2B5EF4-FFF2-40B4-BE49-F238E27FC236}">
                  <a16:creationId xmlns:a16="http://schemas.microsoft.com/office/drawing/2014/main" id="{093173FF-6A70-9E4C-9C00-3388C37628D1}"/>
                </a:ext>
              </a:extLst>
            </p:cNvPr>
            <p:cNvSpPr/>
            <p:nvPr/>
          </p:nvSpPr>
          <p:spPr bwMode="gray">
            <a:xfrm flipH="1">
              <a:off x="7275115" y="1655919"/>
              <a:ext cx="4082143" cy="1098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2143" h="1714500">
                  <a:moveTo>
                    <a:pt x="3086100" y="1632857"/>
                  </a:moveTo>
                  <a:lnTo>
                    <a:pt x="0" y="0"/>
                  </a:lnTo>
                  <a:lnTo>
                    <a:pt x="2661557" y="16328"/>
                  </a:lnTo>
                  <a:lnTo>
                    <a:pt x="4082143" y="800100"/>
                  </a:lnTo>
                  <a:lnTo>
                    <a:pt x="3249386" y="1714500"/>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5A117269-01B3-D24C-8FA9-6BFA8FD35423}"/>
              </a:ext>
            </a:extLst>
          </p:cNvPr>
          <p:cNvGrpSpPr/>
          <p:nvPr/>
        </p:nvGrpSpPr>
        <p:grpSpPr>
          <a:xfrm>
            <a:off x="1007377" y="2095500"/>
            <a:ext cx="5326805" cy="1397004"/>
            <a:chOff x="1341582" y="2794000"/>
            <a:chExt cx="7102406" cy="1862672"/>
          </a:xfrm>
        </p:grpSpPr>
        <p:grpSp>
          <p:nvGrpSpPr>
            <p:cNvPr id="29" name="Group 28">
              <a:extLst>
                <a:ext uri="{FF2B5EF4-FFF2-40B4-BE49-F238E27FC236}">
                  <a16:creationId xmlns:a16="http://schemas.microsoft.com/office/drawing/2014/main" id="{1175AC46-4A6E-3049-AF61-E9FA38761A8A}"/>
                </a:ext>
              </a:extLst>
            </p:cNvPr>
            <p:cNvGrpSpPr/>
            <p:nvPr/>
          </p:nvGrpSpPr>
          <p:grpSpPr>
            <a:xfrm>
              <a:off x="1341582" y="2794000"/>
              <a:ext cx="2286000" cy="1828800"/>
              <a:chOff x="1409314" y="2929464"/>
              <a:chExt cx="2286000" cy="1828800"/>
            </a:xfrm>
          </p:grpSpPr>
          <p:sp>
            <p:nvSpPr>
              <p:cNvPr id="52" name="Rectangle 51">
                <a:extLst>
                  <a:ext uri="{FF2B5EF4-FFF2-40B4-BE49-F238E27FC236}">
                    <a16:creationId xmlns:a16="http://schemas.microsoft.com/office/drawing/2014/main" id="{9FA15928-31A6-254A-8ECF-767D43B6313F}"/>
                  </a:ext>
                </a:extLst>
              </p:cNvPr>
              <p:cNvSpPr/>
              <p:nvPr/>
            </p:nvSpPr>
            <p:spPr bwMode="gray">
              <a:xfrm>
                <a:off x="1409314" y="2929464"/>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AB125B46-BA26-3849-82AD-08519AC91BC7}"/>
                  </a:ext>
                </a:extLst>
              </p:cNvPr>
              <p:cNvSpPr txBox="1"/>
              <p:nvPr/>
            </p:nvSpPr>
            <p:spPr>
              <a:xfrm>
                <a:off x="1500754" y="3509050"/>
                <a:ext cx="219456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alibri"/>
                    <a:ea typeface="+mn-ea"/>
                    <a:cs typeface="+mn-cs"/>
                  </a:rPr>
                  <a:t>Database Cloud</a:t>
                </a: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54" name="Picture 53">
                <a:extLst>
                  <a:ext uri="{FF2B5EF4-FFF2-40B4-BE49-F238E27FC236}">
                    <a16:creationId xmlns:a16="http://schemas.microsoft.com/office/drawing/2014/main" id="{CD8DCE37-0B48-8947-8703-04771CFE9E58}"/>
                  </a:ext>
                </a:extLst>
              </p:cNvPr>
              <p:cNvPicPr>
                <a:picLocks noChangeAspect="1"/>
              </p:cNvPicPr>
              <p:nvPr/>
            </p:nvPicPr>
            <p:blipFill>
              <a:blip r:embed="rId3"/>
              <a:stretch>
                <a:fillRect/>
              </a:stretch>
            </p:blipFill>
            <p:spPr>
              <a:xfrm>
                <a:off x="1793362" y="3123475"/>
                <a:ext cx="1609344" cy="325700"/>
              </a:xfrm>
              <a:prstGeom prst="rect">
                <a:avLst/>
              </a:prstGeom>
            </p:spPr>
          </p:pic>
          <p:sp>
            <p:nvSpPr>
              <p:cNvPr id="21" name="TextBox 20">
                <a:extLst>
                  <a:ext uri="{FF2B5EF4-FFF2-40B4-BE49-F238E27FC236}">
                    <a16:creationId xmlns:a16="http://schemas.microsoft.com/office/drawing/2014/main" id="{125CAA7E-6252-F344-9467-6AD7022CA6A7}"/>
                  </a:ext>
                </a:extLst>
              </p:cNvPr>
              <p:cNvSpPr txBox="1"/>
              <p:nvPr/>
            </p:nvSpPr>
            <p:spPr>
              <a:xfrm>
                <a:off x="1642883" y="4080178"/>
                <a:ext cx="1910303" cy="64250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Calibri"/>
                    <a:ea typeface="+mn-ea"/>
                    <a:cs typeface="+mn-cs"/>
                  </a:rPr>
                  <a:t>Oracle RDBMS, </a:t>
                </a:r>
                <a:br>
                  <a:rPr kumimoji="0" lang="en-US" sz="1125" b="0" i="0" u="none" strike="noStrike" kern="1200" cap="none" spc="0" normalizeH="0" baseline="0" noProof="0" dirty="0">
                    <a:ln>
                      <a:noFill/>
                    </a:ln>
                    <a:solidFill>
                      <a:srgbClr val="FFFFFF"/>
                    </a:solidFill>
                    <a:effectLst/>
                    <a:uLnTx/>
                    <a:uFillTx/>
                    <a:latin typeface="Calibri"/>
                    <a:ea typeface="+mn-ea"/>
                    <a:cs typeface="+mn-cs"/>
                  </a:rPr>
                </a:br>
                <a:r>
                  <a:rPr kumimoji="0" lang="en-US" sz="1125" b="0" i="0" u="none" strike="noStrike" kern="1200" cap="none" spc="0" normalizeH="0" baseline="0" noProof="0" dirty="0">
                    <a:ln>
                      <a:noFill/>
                    </a:ln>
                    <a:solidFill>
                      <a:srgbClr val="FFFFFF"/>
                    </a:solidFill>
                    <a:effectLst/>
                    <a:uLnTx/>
                    <a:uFillTx/>
                    <a:latin typeface="Calibri"/>
                    <a:ea typeface="+mn-ea"/>
                    <a:cs typeface="+mn-cs"/>
                  </a:rPr>
                  <a:t>Oracle RAC, Exadata</a:t>
                </a:r>
              </a:p>
            </p:txBody>
          </p:sp>
        </p:grpSp>
        <p:grpSp>
          <p:nvGrpSpPr>
            <p:cNvPr id="32" name="Group 31">
              <a:extLst>
                <a:ext uri="{FF2B5EF4-FFF2-40B4-BE49-F238E27FC236}">
                  <a16:creationId xmlns:a16="http://schemas.microsoft.com/office/drawing/2014/main" id="{1AE9DD41-CBF1-EB4F-B3DE-5F70442C4C67}"/>
                </a:ext>
              </a:extLst>
            </p:cNvPr>
            <p:cNvGrpSpPr/>
            <p:nvPr/>
          </p:nvGrpSpPr>
          <p:grpSpPr>
            <a:xfrm>
              <a:off x="3749785" y="2810936"/>
              <a:ext cx="2286000" cy="1828800"/>
              <a:chOff x="3817517" y="2946400"/>
              <a:chExt cx="2286000" cy="1828800"/>
            </a:xfrm>
          </p:grpSpPr>
          <p:sp>
            <p:nvSpPr>
              <p:cNvPr id="56" name="Rectangle 55">
                <a:extLst>
                  <a:ext uri="{FF2B5EF4-FFF2-40B4-BE49-F238E27FC236}">
                    <a16:creationId xmlns:a16="http://schemas.microsoft.com/office/drawing/2014/main" id="{EF07C922-2027-8F4E-8B53-FEA0FCDAE169}"/>
                  </a:ext>
                </a:extLst>
              </p:cNvPr>
              <p:cNvSpPr/>
              <p:nvPr/>
            </p:nvSpPr>
            <p:spPr bwMode="gray">
              <a:xfrm>
                <a:off x="3817517" y="2946400"/>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6240BBE9-8F56-F142-AE03-990A203CA477}"/>
                  </a:ext>
                </a:extLst>
              </p:cNvPr>
              <p:cNvSpPr txBox="1"/>
              <p:nvPr/>
            </p:nvSpPr>
            <p:spPr>
              <a:xfrm>
                <a:off x="3908957" y="3509050"/>
                <a:ext cx="219456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alibri"/>
                    <a:ea typeface="+mn-ea"/>
                    <a:cs typeface="+mn-cs"/>
                  </a:rPr>
                  <a:t>Cloud Platform</a:t>
                </a: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58" name="Picture 57">
                <a:extLst>
                  <a:ext uri="{FF2B5EF4-FFF2-40B4-BE49-F238E27FC236}">
                    <a16:creationId xmlns:a16="http://schemas.microsoft.com/office/drawing/2014/main" id="{DAD78035-0699-CA4E-96B5-8C8360F713FF}"/>
                  </a:ext>
                </a:extLst>
              </p:cNvPr>
              <p:cNvPicPr>
                <a:picLocks noChangeAspect="1"/>
              </p:cNvPicPr>
              <p:nvPr/>
            </p:nvPicPr>
            <p:blipFill>
              <a:blip r:embed="rId3"/>
              <a:stretch>
                <a:fillRect/>
              </a:stretch>
            </p:blipFill>
            <p:spPr>
              <a:xfrm>
                <a:off x="4201565" y="3123475"/>
                <a:ext cx="1609344" cy="325700"/>
              </a:xfrm>
              <a:prstGeom prst="rect">
                <a:avLst/>
              </a:prstGeom>
            </p:spPr>
          </p:pic>
          <p:sp>
            <p:nvSpPr>
              <p:cNvPr id="22" name="TextBox 21">
                <a:extLst>
                  <a:ext uri="{FF2B5EF4-FFF2-40B4-BE49-F238E27FC236}">
                    <a16:creationId xmlns:a16="http://schemas.microsoft.com/office/drawing/2014/main" id="{29444A53-7104-3B49-866A-793B8FEB6D29}"/>
                  </a:ext>
                </a:extLst>
              </p:cNvPr>
              <p:cNvSpPr txBox="1"/>
              <p:nvPr/>
            </p:nvSpPr>
            <p:spPr>
              <a:xfrm>
                <a:off x="4080696" y="4080178"/>
                <a:ext cx="1851083" cy="64250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Calibri"/>
                    <a:ea typeface="+mn-ea"/>
                    <a:cs typeface="+mn-cs"/>
                  </a:rPr>
                  <a:t>Java, Big Data, Mobile, Integration Services</a:t>
                </a:r>
              </a:p>
            </p:txBody>
          </p:sp>
        </p:grpSp>
        <p:grpSp>
          <p:nvGrpSpPr>
            <p:cNvPr id="35" name="Group 34">
              <a:extLst>
                <a:ext uri="{FF2B5EF4-FFF2-40B4-BE49-F238E27FC236}">
                  <a16:creationId xmlns:a16="http://schemas.microsoft.com/office/drawing/2014/main" id="{E9990986-902E-284A-8E30-53DE3B1E246B}"/>
                </a:ext>
              </a:extLst>
            </p:cNvPr>
            <p:cNvGrpSpPr/>
            <p:nvPr/>
          </p:nvGrpSpPr>
          <p:grpSpPr>
            <a:xfrm>
              <a:off x="6157988" y="2827872"/>
              <a:ext cx="2286000" cy="1828800"/>
              <a:chOff x="6225720" y="2963336"/>
              <a:chExt cx="2286000" cy="1828800"/>
            </a:xfrm>
          </p:grpSpPr>
          <p:sp>
            <p:nvSpPr>
              <p:cNvPr id="24" name="Rectangle 23">
                <a:extLst>
                  <a:ext uri="{FF2B5EF4-FFF2-40B4-BE49-F238E27FC236}">
                    <a16:creationId xmlns:a16="http://schemas.microsoft.com/office/drawing/2014/main" id="{41088D1B-BD56-A04B-9867-899D195DE801}"/>
                  </a:ext>
                </a:extLst>
              </p:cNvPr>
              <p:cNvSpPr/>
              <p:nvPr/>
            </p:nvSpPr>
            <p:spPr bwMode="gray">
              <a:xfrm>
                <a:off x="6225720" y="2963336"/>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FD562FAA-D6C9-0649-AE23-7018EE4DEC59}"/>
                  </a:ext>
                </a:extLst>
              </p:cNvPr>
              <p:cNvSpPr txBox="1"/>
              <p:nvPr/>
            </p:nvSpPr>
            <p:spPr>
              <a:xfrm>
                <a:off x="6317160" y="3509050"/>
                <a:ext cx="219456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alibri"/>
                    <a:ea typeface="+mn-ea"/>
                    <a:cs typeface="+mn-cs"/>
                  </a:rPr>
                  <a:t>Hypervisors</a:t>
                </a: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D5DB80B3-8A30-BA44-98FA-9C0F5D10C851}"/>
                  </a:ext>
                </a:extLst>
              </p:cNvPr>
              <p:cNvPicPr>
                <a:picLocks noChangeAspect="1"/>
              </p:cNvPicPr>
              <p:nvPr/>
            </p:nvPicPr>
            <p:blipFill>
              <a:blip r:embed="rId3"/>
              <a:stretch>
                <a:fillRect/>
              </a:stretch>
            </p:blipFill>
            <p:spPr>
              <a:xfrm>
                <a:off x="6609768" y="3123475"/>
                <a:ext cx="1609344" cy="325700"/>
              </a:xfrm>
              <a:prstGeom prst="rect">
                <a:avLst/>
              </a:prstGeom>
            </p:spPr>
          </p:pic>
          <p:sp>
            <p:nvSpPr>
              <p:cNvPr id="39" name="TextBox 38">
                <a:extLst>
                  <a:ext uri="{FF2B5EF4-FFF2-40B4-BE49-F238E27FC236}">
                    <a16:creationId xmlns:a16="http://schemas.microsoft.com/office/drawing/2014/main" id="{8914E135-7A32-674B-8E4F-ED25722F07A9}"/>
                  </a:ext>
                </a:extLst>
              </p:cNvPr>
              <p:cNvSpPr txBox="1"/>
              <p:nvPr/>
            </p:nvSpPr>
            <p:spPr>
              <a:xfrm>
                <a:off x="6536029" y="4080178"/>
                <a:ext cx="1851083" cy="64250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Calibri"/>
                    <a:ea typeface="+mn-ea"/>
                    <a:cs typeface="+mn-cs"/>
                  </a:rPr>
                  <a:t>Run VMWare / KVM</a:t>
                </a:r>
              </a:p>
            </p:txBody>
          </p:sp>
        </p:grpSp>
      </p:grpSp>
      <p:grpSp>
        <p:nvGrpSpPr>
          <p:cNvPr id="11" name="Group 10">
            <a:extLst>
              <a:ext uri="{FF2B5EF4-FFF2-40B4-BE49-F238E27FC236}">
                <a16:creationId xmlns:a16="http://schemas.microsoft.com/office/drawing/2014/main" id="{5E75ACAD-DCA1-3146-A063-B94857E6D98B}"/>
              </a:ext>
            </a:extLst>
          </p:cNvPr>
          <p:cNvGrpSpPr/>
          <p:nvPr/>
        </p:nvGrpSpPr>
        <p:grpSpPr>
          <a:xfrm>
            <a:off x="298088" y="1055704"/>
            <a:ext cx="5694676" cy="617220"/>
            <a:chOff x="395862" y="1407605"/>
            <a:chExt cx="7592901" cy="822960"/>
          </a:xfrm>
        </p:grpSpPr>
        <p:grpSp>
          <p:nvGrpSpPr>
            <p:cNvPr id="8" name="Group 7">
              <a:extLst>
                <a:ext uri="{FF2B5EF4-FFF2-40B4-BE49-F238E27FC236}">
                  <a16:creationId xmlns:a16="http://schemas.microsoft.com/office/drawing/2014/main" id="{759A15F1-369C-7547-9963-F2AEC074FE21}"/>
                </a:ext>
              </a:extLst>
            </p:cNvPr>
            <p:cNvGrpSpPr/>
            <p:nvPr/>
          </p:nvGrpSpPr>
          <p:grpSpPr>
            <a:xfrm>
              <a:off x="395862" y="1407605"/>
              <a:ext cx="3749040" cy="822960"/>
              <a:chOff x="378929" y="1272141"/>
              <a:chExt cx="3749040" cy="822960"/>
            </a:xfrm>
          </p:grpSpPr>
          <p:sp>
            <p:nvSpPr>
              <p:cNvPr id="14" name="Rectangle 13">
                <a:extLst>
                  <a:ext uri="{FF2B5EF4-FFF2-40B4-BE49-F238E27FC236}">
                    <a16:creationId xmlns:a16="http://schemas.microsoft.com/office/drawing/2014/main" id="{8B8639F1-BC80-5D46-A450-70CFE32397F6}"/>
                  </a:ext>
                </a:extLst>
              </p:cNvPr>
              <p:cNvSpPr/>
              <p:nvPr/>
            </p:nvSpPr>
            <p:spPr bwMode="gray">
              <a:xfrm>
                <a:off x="378929" y="1272141"/>
                <a:ext cx="3749040" cy="822960"/>
              </a:xfrm>
              <a:prstGeom prst="rect">
                <a:avLst/>
              </a:prstGeom>
              <a:solidFill>
                <a:schemeClr val="accent5">
                  <a:lumMod val="75000"/>
                </a:schemeClr>
              </a:solidFill>
              <a:ln w="25400">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DEF6E02-B1AC-724D-9ACA-E6B87829B96E}"/>
                  </a:ext>
                </a:extLst>
              </p:cNvPr>
              <p:cNvSpPr txBox="1"/>
              <p:nvPr/>
            </p:nvSpPr>
            <p:spPr>
              <a:xfrm>
                <a:off x="1247609" y="1697169"/>
                <a:ext cx="201168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alibri"/>
                    <a:ea typeface="+mn-ea"/>
                    <a:cs typeface="+mn-cs"/>
                  </a:rPr>
                  <a:t>Cloud Applications</a:t>
                </a: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D816259E-1707-B943-99F0-DFAEF8A9BEFE}"/>
                  </a:ext>
                </a:extLst>
              </p:cNvPr>
              <p:cNvPicPr>
                <a:picLocks noChangeAspect="1"/>
              </p:cNvPicPr>
              <p:nvPr/>
            </p:nvPicPr>
            <p:blipFill>
              <a:blip r:embed="rId4"/>
              <a:stretch>
                <a:fillRect/>
              </a:stretch>
            </p:blipFill>
            <p:spPr>
              <a:xfrm>
                <a:off x="1448777" y="1380289"/>
                <a:ext cx="1609344" cy="309490"/>
              </a:xfrm>
              <a:prstGeom prst="rect">
                <a:avLst/>
              </a:prstGeom>
            </p:spPr>
          </p:pic>
        </p:grpSp>
        <p:grpSp>
          <p:nvGrpSpPr>
            <p:cNvPr id="7" name="Group 6">
              <a:extLst>
                <a:ext uri="{FF2B5EF4-FFF2-40B4-BE49-F238E27FC236}">
                  <a16:creationId xmlns:a16="http://schemas.microsoft.com/office/drawing/2014/main" id="{EB13C04F-BEB9-1946-82BF-E548175099DC}"/>
                </a:ext>
              </a:extLst>
            </p:cNvPr>
            <p:cNvGrpSpPr/>
            <p:nvPr/>
          </p:nvGrpSpPr>
          <p:grpSpPr>
            <a:xfrm>
              <a:off x="4239723" y="1407605"/>
              <a:ext cx="3749040" cy="822960"/>
              <a:chOff x="4222790" y="1170543"/>
              <a:chExt cx="3749040" cy="822960"/>
            </a:xfrm>
          </p:grpSpPr>
          <p:sp>
            <p:nvSpPr>
              <p:cNvPr id="33" name="Rectangle 32">
                <a:extLst>
                  <a:ext uri="{FF2B5EF4-FFF2-40B4-BE49-F238E27FC236}">
                    <a16:creationId xmlns:a16="http://schemas.microsoft.com/office/drawing/2014/main" id="{E0D5641B-DAE5-564B-8A6D-D1D473B3ACB5}"/>
                  </a:ext>
                </a:extLst>
              </p:cNvPr>
              <p:cNvSpPr/>
              <p:nvPr/>
            </p:nvSpPr>
            <p:spPr bwMode="gray">
              <a:xfrm>
                <a:off x="4222790" y="1170543"/>
                <a:ext cx="3749040" cy="822960"/>
              </a:xfrm>
              <a:prstGeom prst="rect">
                <a:avLst/>
              </a:prstGeom>
              <a:solidFill>
                <a:schemeClr val="bg2"/>
              </a:solidFill>
              <a:ln w="25400">
                <a:solidFill>
                  <a:schemeClr val="accent5">
                    <a:lumMod val="7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A52641">
                      <a:lumMod val="75000"/>
                    </a:srgbClr>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B705A68B-F402-E24C-8A21-FE398763CC82}"/>
                  </a:ext>
                </a:extLst>
              </p:cNvPr>
              <p:cNvSpPr txBox="1"/>
              <p:nvPr/>
            </p:nvSpPr>
            <p:spPr>
              <a:xfrm>
                <a:off x="4886578" y="1270517"/>
                <a:ext cx="2421464" cy="623013"/>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52641">
                        <a:lumMod val="75000"/>
                      </a:srgbClr>
                    </a:solidFill>
                    <a:effectLst/>
                    <a:uLnTx/>
                    <a:uFillTx/>
                    <a:latin typeface="Calibri"/>
                    <a:ea typeface="+mn-ea"/>
                    <a:cs typeface="+mn-cs"/>
                  </a:rPr>
                  <a:t>Enterprise Applications</a:t>
                </a:r>
                <a:endParaRPr kumimoji="0" lang="en-US" sz="1350" b="1" i="0" u="none" strike="noStrike" kern="1200" cap="none" spc="0" normalizeH="0" baseline="0" noProof="0" dirty="0">
                  <a:ln>
                    <a:noFill/>
                  </a:ln>
                  <a:solidFill>
                    <a:srgbClr val="A52641">
                      <a:lumMod val="75000"/>
                    </a:srgbClr>
                  </a:solidFill>
                  <a:effectLst/>
                  <a:uLnTx/>
                  <a:uFillTx/>
                  <a:latin typeface="Calibri"/>
                  <a:ea typeface="+mn-ea"/>
                  <a:cs typeface="+mn-cs"/>
                </a:endParaRPr>
              </a:p>
            </p:txBody>
          </p:sp>
        </p:grpSp>
      </p:grpSp>
      <p:sp>
        <p:nvSpPr>
          <p:cNvPr id="76" name="Title 1">
            <a:extLst>
              <a:ext uri="{FF2B5EF4-FFF2-40B4-BE49-F238E27FC236}">
                <a16:creationId xmlns:a16="http://schemas.microsoft.com/office/drawing/2014/main" id="{02E8214E-4177-EA4F-BE95-B66BD1397CEA}"/>
              </a:ext>
            </a:extLst>
          </p:cNvPr>
          <p:cNvSpPr txBox="1">
            <a:spLocks/>
          </p:cNvSpPr>
          <p:nvPr/>
        </p:nvSpPr>
        <p:spPr>
          <a:xfrm>
            <a:off x="298087" y="304800"/>
            <a:ext cx="8567417" cy="666750"/>
          </a:xfrm>
          <a:prstGeom prst="rect">
            <a:avLst/>
          </a:prstGeom>
        </p:spPr>
        <p:txBody>
          <a:bodyPr lIns="0" rIns="0"/>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685800" rtl="0" eaLnBrk="1" fontAlgn="auto" latinLnBrk="0" hangingPunct="1">
              <a:lnSpc>
                <a:spcPct val="80000"/>
              </a:lnSpc>
              <a:spcBef>
                <a:spcPct val="0"/>
              </a:spcBef>
              <a:spcAft>
                <a:spcPts val="0"/>
              </a:spcAft>
              <a:buClrTx/>
              <a:buSzTx/>
              <a:buFontTx/>
              <a:buNone/>
              <a:tabLst/>
              <a:defRPr/>
            </a:pPr>
            <a:r>
              <a:rPr kumimoji="0" lang="en-US" sz="2625" b="1" i="0" u="none" strike="noStrike" kern="1200" cap="none" spc="0" normalizeH="0" baseline="0" noProof="0" dirty="0">
                <a:ln>
                  <a:noFill/>
                </a:ln>
                <a:solidFill>
                  <a:srgbClr val="F80000"/>
                </a:solidFill>
                <a:effectLst/>
                <a:uLnTx/>
                <a:uFillTx/>
                <a:latin typeface="Calibri"/>
                <a:ea typeface="+mj-ea"/>
                <a:cs typeface="+mj-cs"/>
              </a:rPr>
              <a:t>Oracle </a:t>
            </a:r>
            <a:r>
              <a:rPr kumimoji="0" lang="en-US" sz="2625" b="0" i="0" u="none" strike="noStrike" kern="1200" cap="none" spc="0" normalizeH="0" baseline="0" noProof="0" dirty="0">
                <a:ln>
                  <a:noFill/>
                </a:ln>
                <a:solidFill>
                  <a:srgbClr val="58595B"/>
                </a:solidFill>
                <a:effectLst/>
                <a:uLnTx/>
                <a:uFillTx/>
                <a:latin typeface="Calibri"/>
                <a:ea typeface="+mj-ea"/>
                <a:cs typeface="+mj-cs"/>
              </a:rPr>
              <a:t>Cloud Infrastructure Application Platform</a:t>
            </a:r>
          </a:p>
        </p:txBody>
      </p:sp>
      <p:sp>
        <p:nvSpPr>
          <p:cNvPr id="12" name="Rectangle 11">
            <a:extLst>
              <a:ext uri="{FF2B5EF4-FFF2-40B4-BE49-F238E27FC236}">
                <a16:creationId xmlns:a16="http://schemas.microsoft.com/office/drawing/2014/main" id="{14231636-ACF4-0045-8E03-9AE48081C9E6}"/>
              </a:ext>
            </a:extLst>
          </p:cNvPr>
          <p:cNvSpPr/>
          <p:nvPr/>
        </p:nvSpPr>
        <p:spPr bwMode="gray">
          <a:xfrm>
            <a:off x="144917" y="682522"/>
            <a:ext cx="8881110" cy="4460978"/>
          </a:xfrm>
          <a:prstGeom prst="rect">
            <a:avLst/>
          </a:prstGeom>
          <a:solidFill>
            <a:schemeClr val="accent2">
              <a:alpha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5" name="Picture 84" descr="Oracle logo in white on red staging background" title="Oracle red badge logo">
            <a:extLst>
              <a:ext uri="{FF2B5EF4-FFF2-40B4-BE49-F238E27FC236}">
                <a16:creationId xmlns:a16="http://schemas.microsoft.com/office/drawing/2014/main" id="{0B93A2F3-15CB-D04D-9A42-B5225EB93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55" y="4697730"/>
            <a:ext cx="1218854" cy="445770"/>
          </a:xfrm>
          <a:prstGeom prst="rect">
            <a:avLst/>
          </a:prstGeom>
        </p:spPr>
      </p:pic>
      <p:grpSp>
        <p:nvGrpSpPr>
          <p:cNvPr id="28" name="Group 27">
            <a:extLst>
              <a:ext uri="{FF2B5EF4-FFF2-40B4-BE49-F238E27FC236}">
                <a16:creationId xmlns:a16="http://schemas.microsoft.com/office/drawing/2014/main" id="{BD3EDDFD-01C8-934D-8206-8513B1BEAC9D}"/>
              </a:ext>
            </a:extLst>
          </p:cNvPr>
          <p:cNvGrpSpPr/>
          <p:nvPr/>
        </p:nvGrpSpPr>
        <p:grpSpPr>
          <a:xfrm>
            <a:off x="6063879" y="1055704"/>
            <a:ext cx="2811780" cy="617220"/>
            <a:chOff x="8083584" y="1407605"/>
            <a:chExt cx="3749040" cy="822960"/>
          </a:xfrm>
        </p:grpSpPr>
        <p:sp>
          <p:nvSpPr>
            <p:cNvPr id="36" name="Rectangle 35">
              <a:extLst>
                <a:ext uri="{FF2B5EF4-FFF2-40B4-BE49-F238E27FC236}">
                  <a16:creationId xmlns:a16="http://schemas.microsoft.com/office/drawing/2014/main" id="{DF628D15-E9B3-C643-AA09-D29E54D30A04}"/>
                </a:ext>
              </a:extLst>
            </p:cNvPr>
            <p:cNvSpPr/>
            <p:nvPr/>
          </p:nvSpPr>
          <p:spPr bwMode="gray">
            <a:xfrm>
              <a:off x="8083584" y="1407605"/>
              <a:ext cx="3749040" cy="822960"/>
            </a:xfrm>
            <a:prstGeom prst="rect">
              <a:avLst/>
            </a:prstGeom>
            <a:solidFill>
              <a:schemeClr val="accent2">
                <a:lumMod val="20000"/>
                <a:lumOff val="80000"/>
              </a:schemeClr>
            </a:solid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A5746D7E-8B5B-434F-B704-67A166130103}"/>
                </a:ext>
              </a:extLst>
            </p:cNvPr>
            <p:cNvSpPr txBox="1"/>
            <p:nvPr/>
          </p:nvSpPr>
          <p:spPr>
            <a:xfrm>
              <a:off x="8258749" y="1533110"/>
              <a:ext cx="3398711" cy="571950"/>
            </a:xfrm>
            <a:prstGeom prst="rect">
              <a:avLst/>
            </a:prstGeom>
            <a:solidFill>
              <a:schemeClr val="bg1"/>
            </a:solidFill>
            <a:ln>
              <a:solidFill>
                <a:srgbClr val="F80000"/>
              </a:solidFill>
            </a:ln>
          </p:spPr>
          <p:txBody>
            <a:bodyPr wrap="square" lIns="0" tIns="3429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7395">
                      <a:lumMod val="75000"/>
                    </a:srgbClr>
                  </a:solidFill>
                  <a:effectLst/>
                  <a:uLnTx/>
                  <a:uFillTx/>
                  <a:latin typeface="Calibri"/>
                  <a:ea typeface="+mn-ea"/>
                  <a:cs typeface="+mn-cs"/>
                </a:rPr>
                <a:t>Cloud Native Applications</a:t>
              </a:r>
              <a:br>
                <a:rPr kumimoji="0" lang="en-US" sz="1500" b="0" i="0" u="none" strike="noStrike" kern="1200" cap="none" spc="0" normalizeH="0" baseline="0" noProof="0" dirty="0">
                  <a:ln>
                    <a:noFill/>
                  </a:ln>
                  <a:solidFill>
                    <a:srgbClr val="007395">
                      <a:lumMod val="75000"/>
                    </a:srgbClr>
                  </a:solidFill>
                  <a:effectLst/>
                  <a:uLnTx/>
                  <a:uFillTx/>
                  <a:latin typeface="Calibri"/>
                  <a:ea typeface="+mn-ea"/>
                  <a:cs typeface="+mn-cs"/>
                </a:rPr>
              </a:br>
              <a:r>
                <a:rPr kumimoji="0" lang="en-US" sz="1500" b="0" i="0" u="none" strike="noStrike" kern="1200" cap="none" spc="0" normalizeH="0" baseline="0" noProof="0" dirty="0">
                  <a:ln>
                    <a:noFill/>
                  </a:ln>
                  <a:solidFill>
                    <a:srgbClr val="007395">
                      <a:lumMod val="75000"/>
                    </a:srgbClr>
                  </a:solidFill>
                  <a:effectLst/>
                  <a:uLnTx/>
                  <a:uFillTx/>
                  <a:latin typeface="Calibri"/>
                  <a:ea typeface="+mn-ea"/>
                  <a:cs typeface="+mn-cs"/>
                </a:rPr>
                <a:t>Micro Services, Big Data, AI/ML</a:t>
              </a:r>
              <a:endParaRPr kumimoji="0" lang="en-US" sz="1350" b="0" i="0" u="none" strike="noStrike" kern="1200" cap="none" spc="0" normalizeH="0" baseline="0" noProof="0" dirty="0">
                <a:ln>
                  <a:noFill/>
                </a:ln>
                <a:solidFill>
                  <a:srgbClr val="007395">
                    <a:lumMod val="75000"/>
                  </a:srgbClr>
                </a:solidFill>
                <a:effectLst/>
                <a:uLnTx/>
                <a:uFillTx/>
                <a:latin typeface="Calibri"/>
                <a:ea typeface="+mn-ea"/>
                <a:cs typeface="+mn-cs"/>
              </a:endParaRPr>
            </a:p>
          </p:txBody>
        </p:sp>
      </p:grpSp>
      <p:grpSp>
        <p:nvGrpSpPr>
          <p:cNvPr id="6" name="Group 5">
            <a:extLst>
              <a:ext uri="{FF2B5EF4-FFF2-40B4-BE49-F238E27FC236}">
                <a16:creationId xmlns:a16="http://schemas.microsoft.com/office/drawing/2014/main" id="{AA343728-48D1-C44F-816A-271AC0A5909B}"/>
              </a:ext>
            </a:extLst>
          </p:cNvPr>
          <p:cNvGrpSpPr/>
          <p:nvPr/>
        </p:nvGrpSpPr>
        <p:grpSpPr>
          <a:xfrm>
            <a:off x="977535" y="3553832"/>
            <a:ext cx="7887970" cy="887694"/>
            <a:chOff x="1301792" y="4738443"/>
            <a:chExt cx="10517293" cy="1183592"/>
          </a:xfrm>
        </p:grpSpPr>
        <p:sp>
          <p:nvSpPr>
            <p:cNvPr id="38" name="Rectangle 37">
              <a:extLst>
                <a:ext uri="{FF2B5EF4-FFF2-40B4-BE49-F238E27FC236}">
                  <a16:creationId xmlns:a16="http://schemas.microsoft.com/office/drawing/2014/main" id="{75EC8F44-6CEE-C14B-8ED1-CC8E73BD43BA}"/>
                </a:ext>
              </a:extLst>
            </p:cNvPr>
            <p:cNvSpPr/>
            <p:nvPr/>
          </p:nvSpPr>
          <p:spPr bwMode="gray">
            <a:xfrm>
              <a:off x="1301792" y="4738443"/>
              <a:ext cx="9535542" cy="1183592"/>
            </a:xfrm>
            <a:prstGeom prst="rect">
              <a:avLst/>
            </a:prstGeom>
            <a:solidFill>
              <a:schemeClr val="accent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EADCB1FD-C286-2748-867E-CAE7699CA031}"/>
                </a:ext>
              </a:extLst>
            </p:cNvPr>
            <p:cNvGrpSpPr/>
            <p:nvPr/>
          </p:nvGrpSpPr>
          <p:grpSpPr>
            <a:xfrm>
              <a:off x="1347512" y="5000498"/>
              <a:ext cx="2194560" cy="681455"/>
              <a:chOff x="1245911" y="4401425"/>
              <a:chExt cx="2194560" cy="681455"/>
            </a:xfrm>
          </p:grpSpPr>
          <p:sp>
            <p:nvSpPr>
              <p:cNvPr id="42" name="TextBox 41">
                <a:extLst>
                  <a:ext uri="{FF2B5EF4-FFF2-40B4-BE49-F238E27FC236}">
                    <a16:creationId xmlns:a16="http://schemas.microsoft.com/office/drawing/2014/main" id="{2BF4E6A7-D7AC-3E4C-97F3-532881BEE76A}"/>
                  </a:ext>
                </a:extLst>
              </p:cNvPr>
              <p:cNvSpPr txBox="1"/>
              <p:nvPr/>
            </p:nvSpPr>
            <p:spPr>
              <a:xfrm>
                <a:off x="1245911" y="4728244"/>
                <a:ext cx="219456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alibri"/>
                    <a:ea typeface="+mn-ea"/>
                    <a:cs typeface="+mn-cs"/>
                  </a:rPr>
                  <a:t>Cloud Infrastructure</a:t>
                </a: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2AD79AB0-17BB-9D43-BD50-0C300D9D5054}"/>
                  </a:ext>
                </a:extLst>
              </p:cNvPr>
              <p:cNvPicPr>
                <a:picLocks noChangeAspect="1"/>
              </p:cNvPicPr>
              <p:nvPr/>
            </p:nvPicPr>
            <p:blipFill>
              <a:blip r:embed="rId6"/>
              <a:stretch>
                <a:fillRect/>
              </a:stretch>
            </p:blipFill>
            <p:spPr>
              <a:xfrm>
                <a:off x="1542473" y="4401425"/>
                <a:ext cx="1601436" cy="365760"/>
              </a:xfrm>
              <a:prstGeom prst="rect">
                <a:avLst/>
              </a:prstGeom>
            </p:spPr>
          </p:pic>
        </p:grpSp>
        <p:grpSp>
          <p:nvGrpSpPr>
            <p:cNvPr id="4" name="Group 3">
              <a:extLst>
                <a:ext uri="{FF2B5EF4-FFF2-40B4-BE49-F238E27FC236}">
                  <a16:creationId xmlns:a16="http://schemas.microsoft.com/office/drawing/2014/main" id="{7A63287F-34D8-FF43-B5C6-E6AAB426A5AF}"/>
                </a:ext>
              </a:extLst>
            </p:cNvPr>
            <p:cNvGrpSpPr/>
            <p:nvPr/>
          </p:nvGrpSpPr>
          <p:grpSpPr>
            <a:xfrm>
              <a:off x="3627582" y="5371894"/>
              <a:ext cx="7158796" cy="475488"/>
              <a:chOff x="3627582" y="5371894"/>
              <a:chExt cx="7158796" cy="475488"/>
            </a:xfrm>
          </p:grpSpPr>
          <p:sp>
            <p:nvSpPr>
              <p:cNvPr id="50" name="TextBox 49">
                <a:extLst>
                  <a:ext uri="{FF2B5EF4-FFF2-40B4-BE49-F238E27FC236}">
                    <a16:creationId xmlns:a16="http://schemas.microsoft.com/office/drawing/2014/main" id="{A9544BC2-296F-7345-A3D2-0A43CA3FDB29}"/>
                  </a:ext>
                </a:extLst>
              </p:cNvPr>
              <p:cNvSpPr txBox="1"/>
              <p:nvPr/>
            </p:nvSpPr>
            <p:spPr>
              <a:xfrm>
                <a:off x="3627582" y="5371894"/>
                <a:ext cx="7158796" cy="475488"/>
              </a:xfrm>
              <a:prstGeom prst="rect">
                <a:avLst/>
              </a:prstGeom>
              <a:solidFill>
                <a:schemeClr val="tx2">
                  <a:lumMod val="20000"/>
                  <a:lumOff val="80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CAEE7D79-342E-C74A-9F94-F0DED86A09B2}"/>
                  </a:ext>
                </a:extLst>
              </p:cNvPr>
              <p:cNvSpPr txBox="1"/>
              <p:nvPr/>
            </p:nvSpPr>
            <p:spPr>
              <a:xfrm>
                <a:off x="3661451"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3923077E-C5A0-A445-972A-6DE9B3740B1B}"/>
                  </a:ext>
                </a:extLst>
              </p:cNvPr>
              <p:cNvSpPr txBox="1"/>
              <p:nvPr/>
            </p:nvSpPr>
            <p:spPr>
              <a:xfrm>
                <a:off x="4556135"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AD2E9E8F-BFC3-AC4E-88CB-B6D1B8D8D3D4}"/>
                  </a:ext>
                </a:extLst>
              </p:cNvPr>
              <p:cNvSpPr txBox="1"/>
              <p:nvPr/>
            </p:nvSpPr>
            <p:spPr>
              <a:xfrm>
                <a:off x="5450819"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EB6DC0A9-9021-E74A-AC66-C5DCDF26B3C8}"/>
                  </a:ext>
                </a:extLst>
              </p:cNvPr>
              <p:cNvSpPr txBox="1"/>
              <p:nvPr/>
            </p:nvSpPr>
            <p:spPr>
              <a:xfrm>
                <a:off x="6345503"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BA59A6E9-0869-0448-B292-AFA508DE818B}"/>
                  </a:ext>
                </a:extLst>
              </p:cNvPr>
              <p:cNvSpPr txBox="1"/>
              <p:nvPr/>
            </p:nvSpPr>
            <p:spPr>
              <a:xfrm>
                <a:off x="7240187"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51" name="TextBox 50">
                <a:extLst>
                  <a:ext uri="{FF2B5EF4-FFF2-40B4-BE49-F238E27FC236}">
                    <a16:creationId xmlns:a16="http://schemas.microsoft.com/office/drawing/2014/main" id="{B398C5E6-5FD5-2142-9C60-00298511A5A6}"/>
                  </a:ext>
                </a:extLst>
              </p:cNvPr>
              <p:cNvSpPr txBox="1"/>
              <p:nvPr/>
            </p:nvSpPr>
            <p:spPr>
              <a:xfrm>
                <a:off x="8134871"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6D9F4E2F-82D5-A145-9703-216686077C31}"/>
                  </a:ext>
                </a:extLst>
              </p:cNvPr>
              <p:cNvSpPr txBox="1"/>
              <p:nvPr/>
            </p:nvSpPr>
            <p:spPr>
              <a:xfrm>
                <a:off x="9029555"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47076718-E132-534B-AEE4-8FEE22586A7C}"/>
                  </a:ext>
                </a:extLst>
              </p:cNvPr>
              <p:cNvSpPr txBox="1"/>
              <p:nvPr/>
            </p:nvSpPr>
            <p:spPr>
              <a:xfrm>
                <a:off x="9924242" y="5413042"/>
                <a:ext cx="822960" cy="393192"/>
              </a:xfrm>
              <a:prstGeom prst="rect">
                <a:avLst/>
              </a:prstGeom>
              <a:solidFill>
                <a:schemeClr val="accent4">
                  <a:lumMod val="75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TextBox 4">
                <a:extLst>
                  <a:ext uri="{FF2B5EF4-FFF2-40B4-BE49-F238E27FC236}">
                    <a16:creationId xmlns:a16="http://schemas.microsoft.com/office/drawing/2014/main" id="{9823A5B4-EBDD-F54E-BC21-852AF570F41A}"/>
                  </a:ext>
                </a:extLst>
              </p:cNvPr>
              <p:cNvSpPr txBox="1"/>
              <p:nvPr/>
            </p:nvSpPr>
            <p:spPr>
              <a:xfrm>
                <a:off x="3759198"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25 GB</a:t>
                </a:r>
                <a:br>
                  <a:rPr kumimoji="0" lang="en-US" sz="975" b="1" i="0" u="none" strike="noStrike" kern="1200" cap="none" spc="0" normalizeH="0" baseline="0" noProof="0" dirty="0">
                    <a:ln>
                      <a:noFill/>
                    </a:ln>
                    <a:solidFill>
                      <a:srgbClr val="FFFFFF"/>
                    </a:solidFill>
                    <a:effectLst/>
                    <a:uLnTx/>
                    <a:uFillTx/>
                    <a:latin typeface="Calibri"/>
                    <a:ea typeface="+mn-ea"/>
                    <a:cs typeface="+mn-cs"/>
                  </a:rPr>
                </a:br>
                <a:r>
                  <a:rPr kumimoji="0" lang="en-US" sz="975" b="1" i="0" u="none" strike="noStrike" kern="1200" cap="none" spc="0" normalizeH="0" baseline="0" noProof="0" dirty="0">
                    <a:ln>
                      <a:noFill/>
                    </a:ln>
                    <a:solidFill>
                      <a:srgbClr val="FFFFFF"/>
                    </a:solidFill>
                    <a:effectLst/>
                    <a:uLnTx/>
                    <a:uFillTx/>
                    <a:latin typeface="Calibri"/>
                    <a:ea typeface="+mn-ea"/>
                    <a:cs typeface="+mn-cs"/>
                  </a:rPr>
                  <a:t>Network</a:t>
                </a:r>
              </a:p>
            </p:txBody>
          </p:sp>
          <p:sp>
            <p:nvSpPr>
              <p:cNvPr id="60" name="TextBox 59">
                <a:extLst>
                  <a:ext uri="{FF2B5EF4-FFF2-40B4-BE49-F238E27FC236}">
                    <a16:creationId xmlns:a16="http://schemas.microsoft.com/office/drawing/2014/main" id="{126A4037-2725-7D43-8419-0E2F8F9A6984}"/>
                  </a:ext>
                </a:extLst>
              </p:cNvPr>
              <p:cNvSpPr txBox="1"/>
              <p:nvPr/>
            </p:nvSpPr>
            <p:spPr>
              <a:xfrm>
                <a:off x="4656664"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Bare Metal</a:t>
                </a:r>
              </a:p>
            </p:txBody>
          </p:sp>
          <p:sp>
            <p:nvSpPr>
              <p:cNvPr id="61" name="TextBox 60">
                <a:extLst>
                  <a:ext uri="{FF2B5EF4-FFF2-40B4-BE49-F238E27FC236}">
                    <a16:creationId xmlns:a16="http://schemas.microsoft.com/office/drawing/2014/main" id="{A3C506E5-99B2-0D4B-84E0-8EF596961611}"/>
                  </a:ext>
                </a:extLst>
              </p:cNvPr>
              <p:cNvSpPr txBox="1"/>
              <p:nvPr/>
            </p:nvSpPr>
            <p:spPr>
              <a:xfrm>
                <a:off x="5554130"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VM</a:t>
                </a:r>
              </a:p>
            </p:txBody>
          </p:sp>
          <p:sp>
            <p:nvSpPr>
              <p:cNvPr id="62" name="TextBox 61">
                <a:extLst>
                  <a:ext uri="{FF2B5EF4-FFF2-40B4-BE49-F238E27FC236}">
                    <a16:creationId xmlns:a16="http://schemas.microsoft.com/office/drawing/2014/main" id="{AF53AA38-C6AA-F340-978F-FB567DCEC2F0}"/>
                  </a:ext>
                </a:extLst>
              </p:cNvPr>
              <p:cNvSpPr txBox="1"/>
              <p:nvPr/>
            </p:nvSpPr>
            <p:spPr>
              <a:xfrm>
                <a:off x="6451596"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GPU</a:t>
                </a:r>
              </a:p>
            </p:txBody>
          </p:sp>
          <p:sp>
            <p:nvSpPr>
              <p:cNvPr id="63" name="TextBox 62">
                <a:extLst>
                  <a:ext uri="{FF2B5EF4-FFF2-40B4-BE49-F238E27FC236}">
                    <a16:creationId xmlns:a16="http://schemas.microsoft.com/office/drawing/2014/main" id="{38570531-6C09-4C42-AC04-2283143F06B6}"/>
                  </a:ext>
                </a:extLst>
              </p:cNvPr>
              <p:cNvSpPr txBox="1"/>
              <p:nvPr/>
            </p:nvSpPr>
            <p:spPr>
              <a:xfrm>
                <a:off x="7349062"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err="1">
                    <a:ln>
                      <a:noFill/>
                    </a:ln>
                    <a:solidFill>
                      <a:srgbClr val="FFFFFF"/>
                    </a:solidFill>
                    <a:effectLst/>
                    <a:uLnTx/>
                    <a:uFillTx/>
                    <a:latin typeface="Calibri"/>
                    <a:ea typeface="+mn-ea"/>
                    <a:cs typeface="+mn-cs"/>
                  </a:rPr>
                  <a:t>NVMe</a:t>
                </a:r>
                <a:r>
                  <a:rPr kumimoji="0" lang="en-US" sz="975" b="1" i="0" u="none" strike="noStrike" kern="1200" cap="none" spc="0" normalizeH="0" baseline="0" noProof="0" dirty="0">
                    <a:ln>
                      <a:noFill/>
                    </a:ln>
                    <a:solidFill>
                      <a:srgbClr val="FFFFFF"/>
                    </a:solidFill>
                    <a:effectLst/>
                    <a:uLnTx/>
                    <a:uFillTx/>
                    <a:latin typeface="Calibri"/>
                    <a:ea typeface="+mn-ea"/>
                    <a:cs typeface="+mn-cs"/>
                  </a:rPr>
                  <a:t> SSD</a:t>
                </a:r>
              </a:p>
            </p:txBody>
          </p:sp>
          <p:sp>
            <p:nvSpPr>
              <p:cNvPr id="64" name="TextBox 63">
                <a:extLst>
                  <a:ext uri="{FF2B5EF4-FFF2-40B4-BE49-F238E27FC236}">
                    <a16:creationId xmlns:a16="http://schemas.microsoft.com/office/drawing/2014/main" id="{F8CCF90B-8A05-294B-A23B-A1AC5240AB12}"/>
                  </a:ext>
                </a:extLst>
              </p:cNvPr>
              <p:cNvSpPr txBox="1"/>
              <p:nvPr/>
            </p:nvSpPr>
            <p:spPr>
              <a:xfrm>
                <a:off x="8246528"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Block Storage</a:t>
                </a:r>
              </a:p>
            </p:txBody>
          </p:sp>
          <p:sp>
            <p:nvSpPr>
              <p:cNvPr id="65" name="TextBox 64">
                <a:extLst>
                  <a:ext uri="{FF2B5EF4-FFF2-40B4-BE49-F238E27FC236}">
                    <a16:creationId xmlns:a16="http://schemas.microsoft.com/office/drawing/2014/main" id="{DCF054C6-491F-5F4A-8E53-9B5FAA703565}"/>
                  </a:ext>
                </a:extLst>
              </p:cNvPr>
              <p:cNvSpPr txBox="1"/>
              <p:nvPr/>
            </p:nvSpPr>
            <p:spPr>
              <a:xfrm>
                <a:off x="9143994"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File Storage</a:t>
                </a:r>
              </a:p>
            </p:txBody>
          </p:sp>
          <p:sp>
            <p:nvSpPr>
              <p:cNvPr id="66" name="TextBox 65">
                <a:extLst>
                  <a:ext uri="{FF2B5EF4-FFF2-40B4-BE49-F238E27FC236}">
                    <a16:creationId xmlns:a16="http://schemas.microsoft.com/office/drawing/2014/main" id="{FEB70E45-9AE8-064D-B351-8A50534DE5A8}"/>
                  </a:ext>
                </a:extLst>
              </p:cNvPr>
              <p:cNvSpPr txBox="1"/>
              <p:nvPr/>
            </p:nvSpPr>
            <p:spPr>
              <a:xfrm>
                <a:off x="10041461" y="5442944"/>
                <a:ext cx="638009"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FFFFFF"/>
                    </a:solidFill>
                    <a:effectLst/>
                    <a:uLnTx/>
                    <a:uFillTx/>
                    <a:latin typeface="Calibri"/>
                    <a:ea typeface="+mn-ea"/>
                    <a:cs typeface="+mn-cs"/>
                  </a:rPr>
                  <a:t>Object Storage</a:t>
                </a:r>
              </a:p>
            </p:txBody>
          </p:sp>
        </p:grpSp>
        <p:grpSp>
          <p:nvGrpSpPr>
            <p:cNvPr id="81" name="Group 80">
              <a:extLst>
                <a:ext uri="{FF2B5EF4-FFF2-40B4-BE49-F238E27FC236}">
                  <a16:creationId xmlns:a16="http://schemas.microsoft.com/office/drawing/2014/main" id="{0A7F61E9-71DC-264F-B39B-B6D781C957C8}"/>
                </a:ext>
              </a:extLst>
            </p:cNvPr>
            <p:cNvGrpSpPr/>
            <p:nvPr/>
          </p:nvGrpSpPr>
          <p:grpSpPr>
            <a:xfrm>
              <a:off x="3627582" y="4813097"/>
              <a:ext cx="7158796" cy="475488"/>
              <a:chOff x="3627582" y="4813097"/>
              <a:chExt cx="7158796" cy="475488"/>
            </a:xfrm>
          </p:grpSpPr>
          <p:sp>
            <p:nvSpPr>
              <p:cNvPr id="41" name="TextBox 40">
                <a:extLst>
                  <a:ext uri="{FF2B5EF4-FFF2-40B4-BE49-F238E27FC236}">
                    <a16:creationId xmlns:a16="http://schemas.microsoft.com/office/drawing/2014/main" id="{694011F9-31EC-9144-95F2-5732DBE0697F}"/>
                  </a:ext>
                </a:extLst>
              </p:cNvPr>
              <p:cNvSpPr txBox="1"/>
              <p:nvPr/>
            </p:nvSpPr>
            <p:spPr>
              <a:xfrm>
                <a:off x="3627582" y="4813097"/>
                <a:ext cx="7158796" cy="475488"/>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A0EF4C00-C6A9-5440-9EEE-5D1C757E0620}"/>
                  </a:ext>
                </a:extLst>
              </p:cNvPr>
              <p:cNvGrpSpPr/>
              <p:nvPr/>
            </p:nvGrpSpPr>
            <p:grpSpPr>
              <a:xfrm>
                <a:off x="3695320" y="4867961"/>
                <a:ext cx="1645920" cy="365760"/>
                <a:chOff x="3695320" y="4867961"/>
                <a:chExt cx="1645920" cy="365760"/>
              </a:xfrm>
            </p:grpSpPr>
            <p:sp>
              <p:nvSpPr>
                <p:cNvPr id="67" name="TextBox 66">
                  <a:extLst>
                    <a:ext uri="{FF2B5EF4-FFF2-40B4-BE49-F238E27FC236}">
                      <a16:creationId xmlns:a16="http://schemas.microsoft.com/office/drawing/2014/main" id="{932E7CA3-DFC9-6A41-875C-46049E216FF9}"/>
                    </a:ext>
                  </a:extLst>
                </p:cNvPr>
                <p:cNvSpPr txBox="1"/>
                <p:nvPr/>
              </p:nvSpPr>
              <p:spPr>
                <a:xfrm>
                  <a:off x="3695320" y="4867961"/>
                  <a:ext cx="1645920" cy="365760"/>
                </a:xfrm>
                <a:prstGeom prst="rect">
                  <a:avLst/>
                </a:prstGeom>
                <a:solidFill>
                  <a:schemeClr val="bg1"/>
                </a:solidFill>
                <a:ln>
                  <a:solidFill>
                    <a:srgbClr val="FF0000"/>
                  </a:solidFill>
                </a:ln>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90D7AFA0-33E3-7F48-BEE4-6BC1560B0222}"/>
                    </a:ext>
                  </a:extLst>
                </p:cNvPr>
                <p:cNvSpPr txBox="1"/>
                <p:nvPr/>
              </p:nvSpPr>
              <p:spPr>
                <a:xfrm>
                  <a:off x="3805567" y="4919633"/>
                  <a:ext cx="1425427" cy="29628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Monitoring and Management</a:t>
                  </a:r>
                </a:p>
              </p:txBody>
            </p:sp>
          </p:grpSp>
          <p:grpSp>
            <p:nvGrpSpPr>
              <p:cNvPr id="79" name="Group 78">
                <a:extLst>
                  <a:ext uri="{FF2B5EF4-FFF2-40B4-BE49-F238E27FC236}">
                    <a16:creationId xmlns:a16="http://schemas.microsoft.com/office/drawing/2014/main" id="{40597B4B-796E-B243-ADC3-3686F736B6B1}"/>
                  </a:ext>
                </a:extLst>
              </p:cNvPr>
              <p:cNvGrpSpPr/>
              <p:nvPr/>
            </p:nvGrpSpPr>
            <p:grpSpPr>
              <a:xfrm>
                <a:off x="7276714" y="4867961"/>
                <a:ext cx="1645920" cy="365760"/>
                <a:chOff x="7276714" y="4867961"/>
                <a:chExt cx="1645920" cy="365760"/>
              </a:xfrm>
            </p:grpSpPr>
            <p:sp>
              <p:nvSpPr>
                <p:cNvPr id="70" name="TextBox 69">
                  <a:extLst>
                    <a:ext uri="{FF2B5EF4-FFF2-40B4-BE49-F238E27FC236}">
                      <a16:creationId xmlns:a16="http://schemas.microsoft.com/office/drawing/2014/main" id="{97CF7905-A9D1-0042-92E3-D7C845ABDEEB}"/>
                    </a:ext>
                  </a:extLst>
                </p:cNvPr>
                <p:cNvSpPr txBox="1"/>
                <p:nvPr/>
              </p:nvSpPr>
              <p:spPr>
                <a:xfrm>
                  <a:off x="7276714" y="4867961"/>
                  <a:ext cx="1645920" cy="365760"/>
                </a:xfrm>
                <a:prstGeom prst="rect">
                  <a:avLst/>
                </a:prstGeom>
                <a:solidFill>
                  <a:schemeClr val="bg1"/>
                </a:solidFill>
                <a:ln>
                  <a:solidFill>
                    <a:srgbClr val="FF0000"/>
                  </a:solidFill>
                </a:ln>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72" name="TextBox 71">
                  <a:extLst>
                    <a:ext uri="{FF2B5EF4-FFF2-40B4-BE49-F238E27FC236}">
                      <a16:creationId xmlns:a16="http://schemas.microsoft.com/office/drawing/2014/main" id="{C07051BD-855A-CD44-AF9A-750FA3426828}"/>
                    </a:ext>
                  </a:extLst>
                </p:cNvPr>
                <p:cNvSpPr txBox="1"/>
                <p:nvPr/>
              </p:nvSpPr>
              <p:spPr>
                <a:xfrm>
                  <a:off x="7386961" y="4919633"/>
                  <a:ext cx="1425427" cy="29628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Developer </a:t>
                  </a:r>
                  <a:b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b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Tools</a:t>
                  </a:r>
                </a:p>
              </p:txBody>
            </p:sp>
          </p:grpSp>
          <p:grpSp>
            <p:nvGrpSpPr>
              <p:cNvPr id="78" name="Group 77">
                <a:extLst>
                  <a:ext uri="{FF2B5EF4-FFF2-40B4-BE49-F238E27FC236}">
                    <a16:creationId xmlns:a16="http://schemas.microsoft.com/office/drawing/2014/main" id="{FC07A99A-D3AA-AF46-AAC3-A78E642C9273}"/>
                  </a:ext>
                </a:extLst>
              </p:cNvPr>
              <p:cNvGrpSpPr/>
              <p:nvPr/>
            </p:nvGrpSpPr>
            <p:grpSpPr>
              <a:xfrm>
                <a:off x="5486017" y="4867961"/>
                <a:ext cx="1645920" cy="365760"/>
                <a:chOff x="5486017" y="4867961"/>
                <a:chExt cx="1645920" cy="365760"/>
              </a:xfrm>
            </p:grpSpPr>
            <p:sp>
              <p:nvSpPr>
                <p:cNvPr id="69" name="TextBox 68">
                  <a:extLst>
                    <a:ext uri="{FF2B5EF4-FFF2-40B4-BE49-F238E27FC236}">
                      <a16:creationId xmlns:a16="http://schemas.microsoft.com/office/drawing/2014/main" id="{532EFACD-59E5-8446-AEBC-0FFAD606A2D7}"/>
                    </a:ext>
                  </a:extLst>
                </p:cNvPr>
                <p:cNvSpPr txBox="1"/>
                <p:nvPr/>
              </p:nvSpPr>
              <p:spPr>
                <a:xfrm>
                  <a:off x="5486017" y="4867961"/>
                  <a:ext cx="1645920" cy="365760"/>
                </a:xfrm>
                <a:prstGeom prst="rect">
                  <a:avLst/>
                </a:prstGeom>
                <a:solidFill>
                  <a:schemeClr val="bg1"/>
                </a:solidFill>
                <a:ln>
                  <a:solidFill>
                    <a:srgbClr val="FF0000"/>
                  </a:solidFill>
                </a:ln>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73" name="TextBox 72">
                  <a:extLst>
                    <a:ext uri="{FF2B5EF4-FFF2-40B4-BE49-F238E27FC236}">
                      <a16:creationId xmlns:a16="http://schemas.microsoft.com/office/drawing/2014/main" id="{17ED039B-5C7A-694C-8705-C1F772F32F78}"/>
                    </a:ext>
                  </a:extLst>
                </p:cNvPr>
                <p:cNvSpPr txBox="1"/>
                <p:nvPr/>
              </p:nvSpPr>
              <p:spPr>
                <a:xfrm>
                  <a:off x="5596264" y="4919633"/>
                  <a:ext cx="1425427" cy="29628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Streaming and Pipelines</a:t>
                  </a:r>
                </a:p>
              </p:txBody>
            </p:sp>
          </p:grpSp>
          <p:grpSp>
            <p:nvGrpSpPr>
              <p:cNvPr id="80" name="Group 79">
                <a:extLst>
                  <a:ext uri="{FF2B5EF4-FFF2-40B4-BE49-F238E27FC236}">
                    <a16:creationId xmlns:a16="http://schemas.microsoft.com/office/drawing/2014/main" id="{BEA36E69-D4FC-1D47-9E36-E9D2AD0D9DE2}"/>
                  </a:ext>
                </a:extLst>
              </p:cNvPr>
              <p:cNvGrpSpPr/>
              <p:nvPr/>
            </p:nvGrpSpPr>
            <p:grpSpPr>
              <a:xfrm>
                <a:off x="9067412" y="4867961"/>
                <a:ext cx="1645920" cy="365760"/>
                <a:chOff x="9067412" y="4867961"/>
                <a:chExt cx="1645920" cy="365760"/>
              </a:xfrm>
            </p:grpSpPr>
            <p:sp>
              <p:nvSpPr>
                <p:cNvPr id="71" name="TextBox 70">
                  <a:extLst>
                    <a:ext uri="{FF2B5EF4-FFF2-40B4-BE49-F238E27FC236}">
                      <a16:creationId xmlns:a16="http://schemas.microsoft.com/office/drawing/2014/main" id="{B58D89E7-DE03-E642-8DF5-BA057E303557}"/>
                    </a:ext>
                  </a:extLst>
                </p:cNvPr>
                <p:cNvSpPr txBox="1"/>
                <p:nvPr/>
              </p:nvSpPr>
              <p:spPr>
                <a:xfrm>
                  <a:off x="9067412" y="4867961"/>
                  <a:ext cx="1645920" cy="365760"/>
                </a:xfrm>
                <a:prstGeom prst="rect">
                  <a:avLst/>
                </a:prstGeom>
                <a:solidFill>
                  <a:schemeClr val="bg1"/>
                </a:solidFill>
                <a:ln>
                  <a:solidFill>
                    <a:srgbClr val="FF0000"/>
                  </a:solidFill>
                </a:ln>
              </p:spPr>
              <p:txBody>
                <a:bodyPr wrap="square" lIns="0" tIns="0" rIns="0" bIns="0" rtlCol="0" anchor="ctr">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15DCB45D-F5E7-4948-BB15-A11273266463}"/>
                    </a:ext>
                  </a:extLst>
                </p:cNvPr>
                <p:cNvSpPr txBox="1"/>
                <p:nvPr/>
              </p:nvSpPr>
              <p:spPr>
                <a:xfrm>
                  <a:off x="9177659" y="4919633"/>
                  <a:ext cx="1425427" cy="296282"/>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DevOps </a:t>
                  </a:r>
                  <a:b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br>
                  <a:r>
                    <a:rPr kumimoji="0" lang="en-US" sz="975" b="1" i="0" u="none" strike="noStrike" kern="1200" cap="none" spc="0" normalizeH="0" baseline="0" noProof="0" dirty="0">
                      <a:ln>
                        <a:noFill/>
                      </a:ln>
                      <a:solidFill>
                        <a:srgbClr val="007395">
                          <a:lumMod val="75000"/>
                        </a:srgbClr>
                      </a:solidFill>
                      <a:effectLst/>
                      <a:uLnTx/>
                      <a:uFillTx/>
                      <a:latin typeface="Calibri"/>
                      <a:ea typeface="+mn-ea"/>
                      <a:cs typeface="+mn-cs"/>
                    </a:rPr>
                    <a:t>Tools and Services</a:t>
                  </a:r>
                </a:p>
              </p:txBody>
            </p:sp>
          </p:grpSp>
        </p:grpSp>
        <p:sp>
          <p:nvSpPr>
            <p:cNvPr id="82" name="TextBox 81">
              <a:extLst>
                <a:ext uri="{FF2B5EF4-FFF2-40B4-BE49-F238E27FC236}">
                  <a16:creationId xmlns:a16="http://schemas.microsoft.com/office/drawing/2014/main" id="{C4DDB56E-D1DB-FD48-8F1D-76EEC2AC8B17}"/>
                </a:ext>
              </a:extLst>
            </p:cNvPr>
            <p:cNvSpPr txBox="1"/>
            <p:nvPr/>
          </p:nvSpPr>
          <p:spPr>
            <a:xfrm>
              <a:off x="10904685" y="5468346"/>
              <a:ext cx="914400" cy="333389"/>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t>Core</a:t>
              </a:r>
              <a:b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br>
              <a: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t>Services</a:t>
              </a:r>
            </a:p>
          </p:txBody>
        </p:sp>
        <p:sp>
          <p:nvSpPr>
            <p:cNvPr id="83" name="TextBox 82">
              <a:extLst>
                <a:ext uri="{FF2B5EF4-FFF2-40B4-BE49-F238E27FC236}">
                  <a16:creationId xmlns:a16="http://schemas.microsoft.com/office/drawing/2014/main" id="{E2B94F4B-3009-F947-A4DA-867D2E43D440}"/>
                </a:ext>
              </a:extLst>
            </p:cNvPr>
            <p:cNvSpPr txBox="1"/>
            <p:nvPr/>
          </p:nvSpPr>
          <p:spPr>
            <a:xfrm>
              <a:off x="10904685" y="4892615"/>
              <a:ext cx="914400" cy="329184"/>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t>Next Layer</a:t>
              </a:r>
              <a:b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br>
              <a: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t>Services</a:t>
              </a:r>
            </a:p>
          </p:txBody>
        </p:sp>
      </p:grpSp>
      <p:grpSp>
        <p:nvGrpSpPr>
          <p:cNvPr id="9" name="Group 8">
            <a:extLst>
              <a:ext uri="{FF2B5EF4-FFF2-40B4-BE49-F238E27FC236}">
                <a16:creationId xmlns:a16="http://schemas.microsoft.com/office/drawing/2014/main" id="{3DF093C1-B7E8-7945-9763-D546EC56A566}"/>
              </a:ext>
            </a:extLst>
          </p:cNvPr>
          <p:cNvGrpSpPr/>
          <p:nvPr/>
        </p:nvGrpSpPr>
        <p:grpSpPr>
          <a:xfrm>
            <a:off x="6425835" y="2120906"/>
            <a:ext cx="2439670" cy="1371600"/>
            <a:chOff x="8566192" y="2827875"/>
            <a:chExt cx="3252893" cy="1828800"/>
          </a:xfrm>
        </p:grpSpPr>
        <p:grpSp>
          <p:nvGrpSpPr>
            <p:cNvPr id="75" name="Group 74">
              <a:extLst>
                <a:ext uri="{FF2B5EF4-FFF2-40B4-BE49-F238E27FC236}">
                  <a16:creationId xmlns:a16="http://schemas.microsoft.com/office/drawing/2014/main" id="{42D681D0-FF57-0640-86DB-CC65D34A1C5C}"/>
                </a:ext>
              </a:extLst>
            </p:cNvPr>
            <p:cNvGrpSpPr/>
            <p:nvPr/>
          </p:nvGrpSpPr>
          <p:grpSpPr>
            <a:xfrm>
              <a:off x="8566192" y="2827875"/>
              <a:ext cx="2286000" cy="1828800"/>
              <a:chOff x="8633924" y="2963339"/>
              <a:chExt cx="2286000" cy="1828800"/>
            </a:xfrm>
          </p:grpSpPr>
          <p:sp>
            <p:nvSpPr>
              <p:cNvPr id="30" name="Rectangle 29">
                <a:extLst>
                  <a:ext uri="{FF2B5EF4-FFF2-40B4-BE49-F238E27FC236}">
                    <a16:creationId xmlns:a16="http://schemas.microsoft.com/office/drawing/2014/main" id="{7A7B1BB7-1A45-E548-8BC7-E20001EEEBE6}"/>
                  </a:ext>
                </a:extLst>
              </p:cNvPr>
              <p:cNvSpPr/>
              <p:nvPr/>
            </p:nvSpPr>
            <p:spPr bwMode="gray">
              <a:xfrm>
                <a:off x="8633924" y="2963339"/>
                <a:ext cx="2286000" cy="1828800"/>
              </a:xfrm>
              <a:prstGeom prst="rect">
                <a:avLst/>
              </a:prstGeom>
              <a:solidFill>
                <a:schemeClr val="accent2">
                  <a:lumMod val="20000"/>
                  <a:lumOff val="80000"/>
                </a:schemeClr>
              </a:solidFill>
              <a:ln w="254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FCFC62D9-DA4F-BA4F-B7F8-F301484AB0BE}"/>
                  </a:ext>
                </a:extLst>
              </p:cNvPr>
              <p:cNvSpPr txBox="1"/>
              <p:nvPr/>
            </p:nvSpPr>
            <p:spPr>
              <a:xfrm>
                <a:off x="8725364" y="3509050"/>
                <a:ext cx="2194560" cy="354636"/>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7395">
                        <a:lumMod val="75000"/>
                      </a:srgbClr>
                    </a:solidFill>
                    <a:effectLst/>
                    <a:uLnTx/>
                    <a:uFillTx/>
                    <a:latin typeface="Calibri"/>
                    <a:ea typeface="+mn-ea"/>
                    <a:cs typeface="+mn-cs"/>
                  </a:rPr>
                  <a:t>Container Services</a:t>
                </a:r>
                <a:endParaRPr kumimoji="0" lang="en-US" sz="1350" b="1" i="0" u="none" strike="noStrike" kern="1200" cap="none" spc="0" normalizeH="0" baseline="0" noProof="0" dirty="0">
                  <a:ln>
                    <a:noFill/>
                  </a:ln>
                  <a:solidFill>
                    <a:srgbClr val="007395">
                      <a:lumMod val="75000"/>
                    </a:srgbClr>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3AAE33F2-2F21-CE49-AB28-A6B5C03A78C6}"/>
                  </a:ext>
                </a:extLst>
              </p:cNvPr>
              <p:cNvSpPr txBox="1"/>
              <p:nvPr/>
            </p:nvSpPr>
            <p:spPr>
              <a:xfrm>
                <a:off x="8838962" y="4181776"/>
                <a:ext cx="1851083" cy="502920"/>
              </a:xfrm>
              <a:prstGeom prst="rect">
                <a:avLst/>
              </a:prstGeom>
              <a:solidFill>
                <a:schemeClr val="bg1"/>
              </a:solidFill>
              <a:ln w="19050">
                <a:solidFill>
                  <a:srgbClr val="FF0000"/>
                </a:solidFill>
              </a:ln>
            </p:spPr>
            <p:txBody>
              <a:bodyPr wrap="square" lIns="0" tIns="3429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007395">
                        <a:lumMod val="75000"/>
                      </a:srgbClr>
                    </a:solidFill>
                    <a:effectLst/>
                    <a:uLnTx/>
                    <a:uFillTx/>
                    <a:latin typeface="Calibri"/>
                    <a:ea typeface="+mn-ea"/>
                    <a:cs typeface="+mn-cs"/>
                  </a:rPr>
                  <a:t>Docker, Kubernetes, Serverless Functions</a:t>
                </a:r>
              </a:p>
            </p:txBody>
          </p:sp>
          <p:pic>
            <p:nvPicPr>
              <p:cNvPr id="43" name="Picture 42">
                <a:extLst>
                  <a:ext uri="{FF2B5EF4-FFF2-40B4-BE49-F238E27FC236}">
                    <a16:creationId xmlns:a16="http://schemas.microsoft.com/office/drawing/2014/main" id="{9DD64ACF-5DFB-8247-A78E-B67A0B8DA9FC}"/>
                  </a:ext>
                </a:extLst>
              </p:cNvPr>
              <p:cNvPicPr>
                <a:picLocks noChangeAspect="1"/>
              </p:cNvPicPr>
              <p:nvPr/>
            </p:nvPicPr>
            <p:blipFill>
              <a:blip r:embed="rId6"/>
              <a:stretch>
                <a:fillRect/>
              </a:stretch>
            </p:blipFill>
            <p:spPr>
              <a:xfrm>
                <a:off x="9002685" y="3123475"/>
                <a:ext cx="1609344" cy="367568"/>
              </a:xfrm>
              <a:prstGeom prst="rect">
                <a:avLst/>
              </a:prstGeom>
            </p:spPr>
          </p:pic>
        </p:grpSp>
        <p:sp>
          <p:nvSpPr>
            <p:cNvPr id="84" name="TextBox 83">
              <a:extLst>
                <a:ext uri="{FF2B5EF4-FFF2-40B4-BE49-F238E27FC236}">
                  <a16:creationId xmlns:a16="http://schemas.microsoft.com/office/drawing/2014/main" id="{9ADD90CA-6969-1442-98B7-7391D3C26C55}"/>
                </a:ext>
              </a:extLst>
            </p:cNvPr>
            <p:cNvSpPr txBox="1"/>
            <p:nvPr/>
          </p:nvSpPr>
          <p:spPr>
            <a:xfrm>
              <a:off x="10904685" y="3656484"/>
              <a:ext cx="914400" cy="329184"/>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395">
                      <a:lumMod val="75000"/>
                    </a:srgbClr>
                  </a:solidFill>
                  <a:effectLst/>
                  <a:uLnTx/>
                  <a:uFillTx/>
                  <a:latin typeface="Calibri"/>
                  <a:ea typeface="+mn-ea"/>
                  <a:cs typeface="+mn-cs"/>
                </a:rPr>
                <a:t>Application Services</a:t>
              </a:r>
            </a:p>
          </p:txBody>
        </p:sp>
      </p:grpSp>
    </p:spTree>
    <p:extLst>
      <p:ext uri="{BB962C8B-B14F-4D97-AF65-F5344CB8AC3E}">
        <p14:creationId xmlns:p14="http://schemas.microsoft.com/office/powerpoint/2010/main" val="41295231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BB00-D639-4F44-9F0C-BA00879B95AF}"/>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83B301B-35E9-4E5B-92B2-9CFD4A59536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E2B216A-ECE0-41AD-9CA7-F460F70866A6}"/>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4C7BA6BF-8E9B-4B15-B055-690A74C4AF79}"/>
              </a:ext>
            </a:extLst>
          </p:cNvPr>
          <p:cNvSpPr>
            <a:spLocks noGrp="1"/>
          </p:cNvSpPr>
          <p:nvPr>
            <p:ph type="sldNum" sz="quarter" idx="12"/>
          </p:nvPr>
        </p:nvSpPr>
        <p:spPr/>
        <p:txBody>
          <a:bodyPr/>
          <a:lstStyle/>
          <a:p>
            <a:fld id="{14F1411D-0280-154F-AEAC-4C20B7AA46B2}" type="slidenum">
              <a:rPr lang="nl-NL" smtClean="0"/>
              <a:t>82</a:t>
            </a:fld>
            <a:endParaRPr lang="nl-NL"/>
          </a:p>
        </p:txBody>
      </p:sp>
      <p:pic>
        <p:nvPicPr>
          <p:cNvPr id="6" name="Picture 5">
            <a:extLst>
              <a:ext uri="{FF2B5EF4-FFF2-40B4-BE49-F238E27FC236}">
                <a16:creationId xmlns:a16="http://schemas.microsoft.com/office/drawing/2014/main" id="{C89E978E-D63A-4B54-B69E-F2DAC6DD1FB9}"/>
              </a:ext>
            </a:extLst>
          </p:cNvPr>
          <p:cNvPicPr>
            <a:picLocks noChangeAspect="1"/>
          </p:cNvPicPr>
          <p:nvPr/>
        </p:nvPicPr>
        <p:blipFill>
          <a:blip r:embed="rId2"/>
          <a:stretch>
            <a:fillRect/>
          </a:stretch>
        </p:blipFill>
        <p:spPr>
          <a:xfrm>
            <a:off x="0" y="381654"/>
            <a:ext cx="9144000" cy="4380192"/>
          </a:xfrm>
          <a:prstGeom prst="rect">
            <a:avLst/>
          </a:prstGeom>
        </p:spPr>
      </p:pic>
    </p:spTree>
    <p:extLst>
      <p:ext uri="{BB962C8B-B14F-4D97-AF65-F5344CB8AC3E}">
        <p14:creationId xmlns:p14="http://schemas.microsoft.com/office/powerpoint/2010/main" val="556150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4" name="Rounded Rectangle 3"/>
          <p:cNvSpPr/>
          <p:nvPr/>
        </p:nvSpPr>
        <p:spPr>
          <a:xfrm>
            <a:off x="2137517" y="2509943"/>
            <a:ext cx="5258702" cy="2206520"/>
          </a:xfrm>
          <a:prstGeom prst="roundRect">
            <a:avLst/>
          </a:prstGeom>
          <a:solidFill>
            <a:schemeClr val="tx2">
              <a:alpha val="6000"/>
            </a:schemeClr>
          </a:solidFill>
          <a:ln w="9525">
            <a:solidFill>
              <a:schemeClr val="tx1"/>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158" name="Shape 1158"/>
          <p:cNvSpPr txBox="1">
            <a:spLocks noGrp="1"/>
          </p:cNvSpPr>
          <p:nvPr>
            <p:ph type="title"/>
          </p:nvPr>
        </p:nvSpPr>
        <p:spPr>
          <a:xfrm>
            <a:off x="349756" y="76860"/>
            <a:ext cx="8339555" cy="666329"/>
          </a:xfrm>
          <a:prstGeom prst="rect">
            <a:avLst/>
          </a:prstGeom>
          <a:noFill/>
          <a:ln>
            <a:noFill/>
          </a:ln>
        </p:spPr>
        <p:txBody>
          <a:bodyPr vert="horz" lIns="0" tIns="0" rIns="0" bIns="0" rtlCol="0" anchor="b" anchorCtr="0">
            <a:noAutofit/>
          </a:bodyPr>
          <a:lstStyle/>
          <a:p>
            <a:pPr>
              <a:buSzPct val="25000"/>
            </a:pPr>
            <a:r>
              <a:rPr lang="en-US"/>
              <a:t>Detail: OCI Container Engine for Kubernetes and Registry</a:t>
            </a:r>
            <a:br>
              <a:rPr lang="en-US"/>
            </a:br>
            <a:r>
              <a:rPr lang="en-US" sz="1350"/>
              <a:t>An Open, Fully-Managed Kubernetes Platform &amp; Private Registry</a:t>
            </a:r>
            <a:endParaRPr lang="en-US" sz="825"/>
          </a:p>
        </p:txBody>
      </p:sp>
      <p:pic>
        <p:nvPicPr>
          <p:cNvPr id="2" name="Picture 1"/>
          <p:cNvPicPr>
            <a:picLocks noChangeAspect="1"/>
          </p:cNvPicPr>
          <p:nvPr/>
        </p:nvPicPr>
        <p:blipFill>
          <a:blip r:embed="rId3" cstate="print"/>
          <a:stretch>
            <a:fillRect/>
          </a:stretch>
        </p:blipFill>
        <p:spPr>
          <a:xfrm>
            <a:off x="2260299" y="967861"/>
            <a:ext cx="749309" cy="794597"/>
          </a:xfrm>
          <a:prstGeom prst="rect">
            <a:avLst/>
          </a:prstGeom>
        </p:spPr>
      </p:pic>
      <p:sp>
        <p:nvSpPr>
          <p:cNvPr id="3" name="TextBox 2"/>
          <p:cNvSpPr txBox="1"/>
          <p:nvPr/>
        </p:nvSpPr>
        <p:spPr>
          <a:xfrm>
            <a:off x="91340" y="1017646"/>
            <a:ext cx="993636" cy="73866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Calibri"/>
                <a:ea typeface="+mn-ea"/>
                <a:cs typeface="+mn-cs"/>
              </a:rPr>
              <a:t>Any CI/CD - </a:t>
            </a:r>
            <a:r>
              <a:rPr kumimoji="0" lang="en-US" sz="1050" b="1" i="0" u="none" strike="noStrike" kern="1200" cap="none" spc="0" normalizeH="0" baseline="0" noProof="0" dirty="0" err="1">
                <a:ln>
                  <a:noFill/>
                </a:ln>
                <a:solidFill>
                  <a:srgbClr val="58595B"/>
                </a:solidFill>
                <a:effectLst/>
                <a:uLnTx/>
                <a:uFillTx/>
                <a:latin typeface="Calibri"/>
                <a:ea typeface="+mn-ea"/>
                <a:cs typeface="+mn-cs"/>
              </a:rPr>
              <a:t>ie</a:t>
            </a:r>
            <a:r>
              <a:rPr kumimoji="0" lang="en-US" sz="1050" b="1" i="0" u="none" strike="noStrike" kern="1200" cap="none" spc="0" normalizeH="0" baseline="0" noProof="0" dirty="0">
                <a:ln>
                  <a:noFill/>
                </a:ln>
                <a:solidFill>
                  <a:srgbClr val="58595B"/>
                </a:solidFill>
                <a:effectLst/>
                <a:uLnTx/>
                <a:uFillTx/>
                <a:latin typeface="Calibri"/>
                <a:ea typeface="+mn-ea"/>
                <a:cs typeface="+mn-cs"/>
              </a:rPr>
              <a:t> Jenkins, Oracle Pipelines, etc.</a:t>
            </a:r>
          </a:p>
        </p:txBody>
      </p:sp>
      <p:sp>
        <p:nvSpPr>
          <p:cNvPr id="27" name="TextBox 26"/>
          <p:cNvSpPr txBox="1"/>
          <p:nvPr/>
        </p:nvSpPr>
        <p:spPr>
          <a:xfrm>
            <a:off x="2232175" y="1732625"/>
            <a:ext cx="86594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8595B"/>
                </a:solidFill>
                <a:effectLst/>
                <a:uLnTx/>
                <a:uFillTx/>
                <a:latin typeface="Calibri"/>
                <a:ea typeface="+mn-ea"/>
                <a:cs typeface="+mn-cs"/>
              </a:rPr>
              <a:t>OCI Registry</a:t>
            </a:r>
          </a:p>
        </p:txBody>
      </p:sp>
      <p:sp>
        <p:nvSpPr>
          <p:cNvPr id="29" name="Down Arrow 28"/>
          <p:cNvSpPr/>
          <p:nvPr/>
        </p:nvSpPr>
        <p:spPr>
          <a:xfrm rot="16200000">
            <a:off x="3431518" y="1160085"/>
            <a:ext cx="231527" cy="422886"/>
          </a:xfrm>
          <a:prstGeom prst="downArrow">
            <a:avLst/>
          </a:prstGeom>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 name="Rounded Rectangle 4"/>
          <p:cNvSpPr/>
          <p:nvPr/>
        </p:nvSpPr>
        <p:spPr>
          <a:xfrm>
            <a:off x="2872263" y="2623541"/>
            <a:ext cx="1101746" cy="2002498"/>
          </a:xfrm>
          <a:prstGeom prst="roundRect">
            <a:avLst/>
          </a:prstGeom>
          <a:solidFill>
            <a:schemeClr val="accent1">
              <a:alpha val="29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33" name="Rounded Rectangle 32"/>
          <p:cNvSpPr/>
          <p:nvPr/>
        </p:nvSpPr>
        <p:spPr>
          <a:xfrm>
            <a:off x="4112278" y="2623541"/>
            <a:ext cx="1101746" cy="2002498"/>
          </a:xfrm>
          <a:prstGeom prst="roundRect">
            <a:avLst/>
          </a:prstGeom>
          <a:solidFill>
            <a:schemeClr val="accent3">
              <a:alpha val="29000"/>
            </a:schemeClr>
          </a:solidFill>
          <a:ln>
            <a:solidFill>
              <a:schemeClr val="accent3">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34" name="Rounded Rectangle 33"/>
          <p:cNvSpPr/>
          <p:nvPr/>
        </p:nvSpPr>
        <p:spPr>
          <a:xfrm>
            <a:off x="5308069" y="2623541"/>
            <a:ext cx="1101746" cy="2002498"/>
          </a:xfrm>
          <a:prstGeom prst="roundRect">
            <a:avLst/>
          </a:prstGeom>
          <a:solidFill>
            <a:srgbClr val="00B0F0">
              <a:alpha val="29000"/>
            </a:srgbClr>
          </a:solidFill>
          <a:ln>
            <a:solidFill>
              <a:srgbClr val="0070C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Box 5"/>
          <p:cNvSpPr txBox="1"/>
          <p:nvPr/>
        </p:nvSpPr>
        <p:spPr>
          <a:xfrm>
            <a:off x="3442903" y="2627364"/>
            <a:ext cx="5079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Calibri"/>
                <a:ea typeface="+mn-ea"/>
                <a:cs typeface="+mn-cs"/>
              </a:rPr>
              <a:t>AD 1</a:t>
            </a:r>
          </a:p>
        </p:txBody>
      </p:sp>
      <p:sp>
        <p:nvSpPr>
          <p:cNvPr id="37" name="TextBox 36"/>
          <p:cNvSpPr txBox="1"/>
          <p:nvPr/>
        </p:nvSpPr>
        <p:spPr>
          <a:xfrm>
            <a:off x="5807572" y="2627364"/>
            <a:ext cx="5079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Calibri"/>
                <a:ea typeface="+mn-ea"/>
                <a:cs typeface="+mn-cs"/>
              </a:rPr>
              <a:t>AD 3</a:t>
            </a:r>
          </a:p>
        </p:txBody>
      </p:sp>
      <p:sp>
        <p:nvSpPr>
          <p:cNvPr id="9" name="Rounded Rectangle 8"/>
          <p:cNvSpPr/>
          <p:nvPr/>
        </p:nvSpPr>
        <p:spPr>
          <a:xfrm>
            <a:off x="3095014" y="3667625"/>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p:cNvSpPr/>
          <p:nvPr/>
        </p:nvSpPr>
        <p:spPr>
          <a:xfrm>
            <a:off x="3355976" y="3667625"/>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42" name="Rounded Rectangle 41"/>
          <p:cNvSpPr/>
          <p:nvPr/>
        </p:nvSpPr>
        <p:spPr>
          <a:xfrm>
            <a:off x="3623042" y="3667625"/>
            <a:ext cx="200907" cy="197996"/>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0" name="Rounded Rectangle 49"/>
          <p:cNvSpPr/>
          <p:nvPr/>
        </p:nvSpPr>
        <p:spPr>
          <a:xfrm>
            <a:off x="2999826" y="4012058"/>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1" name="Rounded Rectangle 50"/>
          <p:cNvSpPr/>
          <p:nvPr/>
        </p:nvSpPr>
        <p:spPr>
          <a:xfrm>
            <a:off x="3306078" y="4008773"/>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2" name="Rounded Rectangle 51"/>
          <p:cNvSpPr/>
          <p:nvPr/>
        </p:nvSpPr>
        <p:spPr>
          <a:xfrm>
            <a:off x="3634164" y="4012058"/>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3" name="Rounded Rectangle 52"/>
          <p:cNvSpPr/>
          <p:nvPr/>
        </p:nvSpPr>
        <p:spPr>
          <a:xfrm>
            <a:off x="4318021" y="3664341"/>
            <a:ext cx="200907" cy="197996"/>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4" name="Rounded Rectangle 53"/>
          <p:cNvSpPr/>
          <p:nvPr/>
        </p:nvSpPr>
        <p:spPr>
          <a:xfrm>
            <a:off x="4578983" y="3664341"/>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5" name="Rounded Rectangle 54"/>
          <p:cNvSpPr/>
          <p:nvPr/>
        </p:nvSpPr>
        <p:spPr>
          <a:xfrm>
            <a:off x="4846048" y="3664341"/>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6" name="Rounded Rectangle 55"/>
          <p:cNvSpPr/>
          <p:nvPr/>
        </p:nvSpPr>
        <p:spPr>
          <a:xfrm>
            <a:off x="4206971" y="4008773"/>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7" name="Rounded Rectangle 56"/>
          <p:cNvSpPr/>
          <p:nvPr/>
        </p:nvSpPr>
        <p:spPr>
          <a:xfrm>
            <a:off x="4529084" y="4005490"/>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8" name="Rounded Rectangle 57"/>
          <p:cNvSpPr/>
          <p:nvPr/>
        </p:nvSpPr>
        <p:spPr>
          <a:xfrm>
            <a:off x="4857170" y="4008773"/>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59" name="Rounded Rectangle 58"/>
          <p:cNvSpPr/>
          <p:nvPr/>
        </p:nvSpPr>
        <p:spPr>
          <a:xfrm>
            <a:off x="5519822" y="3661057"/>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0" name="Rounded Rectangle 59"/>
          <p:cNvSpPr/>
          <p:nvPr/>
        </p:nvSpPr>
        <p:spPr>
          <a:xfrm>
            <a:off x="5780783" y="3661057"/>
            <a:ext cx="200907" cy="197996"/>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1" name="Rounded Rectangle 60"/>
          <p:cNvSpPr/>
          <p:nvPr/>
        </p:nvSpPr>
        <p:spPr>
          <a:xfrm>
            <a:off x="6047850" y="3661057"/>
            <a:ext cx="200907" cy="197996"/>
          </a:xfrm>
          <a:prstGeom prst="roundRect">
            <a:avLst/>
          </a:prstGeom>
          <a:solidFill>
            <a:srgbClr val="FFC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2" name="Rounded Rectangle 61"/>
          <p:cNvSpPr/>
          <p:nvPr/>
        </p:nvSpPr>
        <p:spPr>
          <a:xfrm>
            <a:off x="5408771" y="4005490"/>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3" name="Rounded Rectangle 62"/>
          <p:cNvSpPr/>
          <p:nvPr/>
        </p:nvSpPr>
        <p:spPr>
          <a:xfrm>
            <a:off x="5730884" y="4002206"/>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4" name="Rounded Rectangle 63"/>
          <p:cNvSpPr/>
          <p:nvPr/>
        </p:nvSpPr>
        <p:spPr>
          <a:xfrm>
            <a:off x="6058971" y="4005490"/>
            <a:ext cx="296094" cy="30012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58595B"/>
              </a:solidFill>
              <a:effectLst/>
              <a:uLnTx/>
              <a:uFillTx/>
              <a:latin typeface="Calibri"/>
              <a:ea typeface="+mn-ea"/>
              <a:cs typeface="+mn-cs"/>
            </a:endParaRPr>
          </a:p>
        </p:txBody>
      </p:sp>
      <p:sp>
        <p:nvSpPr>
          <p:cNvPr id="10" name="Rounded Rectangle 9"/>
          <p:cNvSpPr/>
          <p:nvPr/>
        </p:nvSpPr>
        <p:spPr>
          <a:xfrm>
            <a:off x="2544034" y="3952890"/>
            <a:ext cx="4547744" cy="399338"/>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66" name="Rounded Rectangle 65"/>
          <p:cNvSpPr/>
          <p:nvPr/>
        </p:nvSpPr>
        <p:spPr>
          <a:xfrm>
            <a:off x="2465911" y="3302686"/>
            <a:ext cx="4766700" cy="111147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1" name="TextBox 10"/>
          <p:cNvSpPr txBox="1"/>
          <p:nvPr/>
        </p:nvSpPr>
        <p:spPr>
          <a:xfrm>
            <a:off x="6399939" y="3944857"/>
            <a:ext cx="680490" cy="21544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58595B"/>
                </a:solidFill>
                <a:effectLst/>
                <a:uLnTx/>
                <a:uFillTx/>
                <a:latin typeface="Calibri"/>
                <a:ea typeface="+mn-ea"/>
                <a:cs typeface="+mn-cs"/>
              </a:rPr>
              <a:t>Node Pool</a:t>
            </a:r>
          </a:p>
        </p:txBody>
      </p:sp>
      <p:sp>
        <p:nvSpPr>
          <p:cNvPr id="68" name="TextBox 67"/>
          <p:cNvSpPr txBox="1"/>
          <p:nvPr/>
        </p:nvSpPr>
        <p:spPr>
          <a:xfrm>
            <a:off x="6222562" y="3304667"/>
            <a:ext cx="1145914"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58595B"/>
                </a:solidFill>
                <a:effectLst/>
                <a:uLnTx/>
                <a:uFillTx/>
                <a:latin typeface="Calibri"/>
                <a:ea typeface="+mn-ea"/>
                <a:cs typeface="+mn-cs"/>
              </a:rPr>
              <a:t>K8S Cluster</a:t>
            </a:r>
          </a:p>
        </p:txBody>
      </p:sp>
      <p:sp>
        <p:nvSpPr>
          <p:cNvPr id="69" name="Rounded Rectangle 68"/>
          <p:cNvSpPr/>
          <p:nvPr/>
        </p:nvSpPr>
        <p:spPr>
          <a:xfrm>
            <a:off x="2533280" y="3613370"/>
            <a:ext cx="4558499" cy="296185"/>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70" name="TextBox 69"/>
          <p:cNvSpPr txBox="1"/>
          <p:nvPr/>
        </p:nvSpPr>
        <p:spPr>
          <a:xfrm>
            <a:off x="6389664" y="3592906"/>
            <a:ext cx="680490" cy="21544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58595B"/>
                </a:solidFill>
                <a:effectLst/>
                <a:uLnTx/>
                <a:uFillTx/>
                <a:latin typeface="Calibri"/>
                <a:ea typeface="+mn-ea"/>
                <a:cs typeface="+mn-cs"/>
              </a:rPr>
              <a:t>Node Pool</a:t>
            </a:r>
          </a:p>
        </p:txBody>
      </p:sp>
      <p:cxnSp>
        <p:nvCxnSpPr>
          <p:cNvPr id="13" name="Straight Arrow Connector 12"/>
          <p:cNvCxnSpPr>
            <a:endCxn id="5" idx="0"/>
          </p:cNvCxnSpPr>
          <p:nvPr/>
        </p:nvCxnSpPr>
        <p:spPr>
          <a:xfrm flipH="1">
            <a:off x="3423136" y="2126746"/>
            <a:ext cx="1138238" cy="496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33" idx="0"/>
          </p:cNvCxnSpPr>
          <p:nvPr/>
        </p:nvCxnSpPr>
        <p:spPr>
          <a:xfrm flipH="1">
            <a:off x="4663149" y="2094865"/>
            <a:ext cx="4495" cy="528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34" idx="0"/>
          </p:cNvCxnSpPr>
          <p:nvPr/>
        </p:nvCxnSpPr>
        <p:spPr>
          <a:xfrm>
            <a:off x="4858932" y="2137371"/>
            <a:ext cx="1000010" cy="4861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74562" y="4072577"/>
            <a:ext cx="387986"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58595B"/>
                </a:solidFill>
                <a:effectLst/>
                <a:uLnTx/>
                <a:uFillTx/>
                <a:latin typeface="Calibri"/>
                <a:ea typeface="+mn-ea"/>
                <a:cs typeface="+mn-cs"/>
              </a:rPr>
              <a:t>BM</a:t>
            </a:r>
            <a:endParaRPr kumimoji="0" lang="en-US" sz="900" b="0" i="0" u="none" strike="noStrike" kern="1200" cap="none" spc="0" normalizeH="0" baseline="0" noProof="0">
              <a:ln>
                <a:noFill/>
              </a:ln>
              <a:solidFill>
                <a:srgbClr val="58595B"/>
              </a:solidFill>
              <a:effectLst/>
              <a:uLnTx/>
              <a:uFillTx/>
              <a:latin typeface="Calibri"/>
              <a:ea typeface="+mn-ea"/>
              <a:cs typeface="+mn-cs"/>
            </a:endParaRPr>
          </a:p>
        </p:txBody>
      </p:sp>
      <p:sp>
        <p:nvSpPr>
          <p:cNvPr id="83" name="TextBox 82"/>
          <p:cNvSpPr txBox="1"/>
          <p:nvPr/>
        </p:nvSpPr>
        <p:spPr>
          <a:xfrm>
            <a:off x="5998591" y="3662641"/>
            <a:ext cx="325409" cy="18466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58595B"/>
                </a:solidFill>
                <a:effectLst/>
                <a:uLnTx/>
                <a:uFillTx/>
                <a:latin typeface="Calibri"/>
                <a:ea typeface="+mn-ea"/>
                <a:cs typeface="+mn-cs"/>
              </a:rPr>
              <a:t>VM</a:t>
            </a:r>
          </a:p>
        </p:txBody>
      </p:sp>
      <p:sp>
        <p:nvSpPr>
          <p:cNvPr id="65" name="TextBox 64"/>
          <p:cNvSpPr txBox="1"/>
          <p:nvPr/>
        </p:nvSpPr>
        <p:spPr>
          <a:xfrm>
            <a:off x="1984759" y="2527897"/>
            <a:ext cx="1145914"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58595B"/>
                </a:solidFill>
                <a:effectLst/>
                <a:uLnTx/>
                <a:uFillTx/>
                <a:latin typeface="Calibri"/>
                <a:ea typeface="+mn-ea"/>
                <a:cs typeface="+mn-cs"/>
              </a:rPr>
              <a:t>VCN</a:t>
            </a:r>
          </a:p>
        </p:txBody>
      </p:sp>
      <p:sp>
        <p:nvSpPr>
          <p:cNvPr id="35" name="Can 34"/>
          <p:cNvSpPr/>
          <p:nvPr/>
        </p:nvSpPr>
        <p:spPr>
          <a:xfrm>
            <a:off x="4179096" y="3350929"/>
            <a:ext cx="259096" cy="193394"/>
          </a:xfrm>
          <a:prstGeom prst="can">
            <a:avLst/>
          </a:prstGeom>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Calibri"/>
              <a:ea typeface="+mn-ea"/>
              <a:cs typeface="+mn-cs"/>
            </a:endParaRPr>
          </a:p>
        </p:txBody>
      </p:sp>
      <p:sp>
        <p:nvSpPr>
          <p:cNvPr id="43" name="Oval 42"/>
          <p:cNvSpPr/>
          <p:nvPr/>
        </p:nvSpPr>
        <p:spPr>
          <a:xfrm>
            <a:off x="2940351" y="2772152"/>
            <a:ext cx="433816" cy="381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44" name="Rectangle 43"/>
          <p:cNvSpPr/>
          <p:nvPr/>
        </p:nvSpPr>
        <p:spPr>
          <a:xfrm>
            <a:off x="3007281" y="2911225"/>
            <a:ext cx="52860" cy="10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77" name="Rectangle 76"/>
          <p:cNvSpPr/>
          <p:nvPr/>
        </p:nvSpPr>
        <p:spPr>
          <a:xfrm>
            <a:off x="3225148" y="2829932"/>
            <a:ext cx="50936" cy="6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79" name="Rectangle 78"/>
          <p:cNvSpPr/>
          <p:nvPr/>
        </p:nvSpPr>
        <p:spPr>
          <a:xfrm>
            <a:off x="3225148" y="3034425"/>
            <a:ext cx="50936" cy="6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cxnSp>
        <p:nvCxnSpPr>
          <p:cNvPr id="46" name="Straight Arrow Connector 45"/>
          <p:cNvCxnSpPr>
            <a:stCxn id="44" idx="3"/>
            <a:endCxn id="77" idx="1"/>
          </p:cNvCxnSpPr>
          <p:nvPr/>
        </p:nvCxnSpPr>
        <p:spPr>
          <a:xfrm flipV="1">
            <a:off x="3060141" y="2860823"/>
            <a:ext cx="165007" cy="1018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4" idx="3"/>
          </p:cNvCxnSpPr>
          <p:nvPr/>
        </p:nvCxnSpPr>
        <p:spPr>
          <a:xfrm>
            <a:off x="3060141" y="2962652"/>
            <a:ext cx="166175" cy="2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4" idx="3"/>
            <a:endCxn id="79" idx="1"/>
          </p:cNvCxnSpPr>
          <p:nvPr/>
        </p:nvCxnSpPr>
        <p:spPr>
          <a:xfrm>
            <a:off x="3060141" y="2962652"/>
            <a:ext cx="165007" cy="102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35" idx="3"/>
            <a:endCxn id="53" idx="0"/>
          </p:cNvCxnSpPr>
          <p:nvPr/>
        </p:nvCxnSpPr>
        <p:spPr>
          <a:xfrm>
            <a:off x="4308645" y="3544323"/>
            <a:ext cx="109831" cy="120019"/>
          </a:xfrm>
          <a:prstGeom prst="line">
            <a:avLst/>
          </a:prstGeom>
          <a:ln>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3" idx="6"/>
            <a:endCxn id="152" idx="1"/>
          </p:cNvCxnSpPr>
          <p:nvPr/>
        </p:nvCxnSpPr>
        <p:spPr>
          <a:xfrm>
            <a:off x="3374167" y="2962651"/>
            <a:ext cx="983050" cy="767852"/>
          </a:xfrm>
          <a:prstGeom prst="straightConnector1">
            <a:avLst/>
          </a:prstGeom>
          <a:ln w="127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3" idx="6"/>
            <a:endCxn id="154" idx="1"/>
          </p:cNvCxnSpPr>
          <p:nvPr/>
        </p:nvCxnSpPr>
        <p:spPr>
          <a:xfrm>
            <a:off x="3374167" y="2962652"/>
            <a:ext cx="2444201" cy="774232"/>
          </a:xfrm>
          <a:prstGeom prst="straightConnector1">
            <a:avLst/>
          </a:prstGeom>
          <a:ln w="127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3" idx="6"/>
            <a:endCxn id="145" idx="0"/>
          </p:cNvCxnSpPr>
          <p:nvPr/>
        </p:nvCxnSpPr>
        <p:spPr>
          <a:xfrm>
            <a:off x="3374167" y="2962651"/>
            <a:ext cx="309418" cy="736628"/>
          </a:xfrm>
          <a:prstGeom prst="straightConnector1">
            <a:avLst/>
          </a:prstGeom>
          <a:ln w="127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57759" y="3366189"/>
            <a:ext cx="287583" cy="18466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Calibri"/>
                <a:ea typeface="+mn-ea"/>
                <a:cs typeface="+mn-cs"/>
              </a:rPr>
              <a:t>PV</a:t>
            </a:r>
          </a:p>
        </p:txBody>
      </p:sp>
      <p:sp>
        <p:nvSpPr>
          <p:cNvPr id="36" name="TextBox 35"/>
          <p:cNvSpPr txBox="1"/>
          <p:nvPr/>
        </p:nvSpPr>
        <p:spPr>
          <a:xfrm>
            <a:off x="4611779" y="2633921"/>
            <a:ext cx="5079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Calibri"/>
                <a:ea typeface="+mn-ea"/>
                <a:cs typeface="+mn-cs"/>
              </a:rPr>
              <a:t>AD 2</a:t>
            </a:r>
          </a:p>
        </p:txBody>
      </p:sp>
      <p:sp>
        <p:nvSpPr>
          <p:cNvPr id="105" name="Rectangle 104"/>
          <p:cNvSpPr/>
          <p:nvPr/>
        </p:nvSpPr>
        <p:spPr>
          <a:xfrm>
            <a:off x="3222951" y="2933359"/>
            <a:ext cx="50936" cy="6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26" name="Down Arrow 125"/>
          <p:cNvSpPr/>
          <p:nvPr/>
        </p:nvSpPr>
        <p:spPr>
          <a:xfrm rot="16200000">
            <a:off x="1787084" y="1187354"/>
            <a:ext cx="231527" cy="422886"/>
          </a:xfrm>
          <a:prstGeom prst="downArrow">
            <a:avLst/>
          </a:prstGeom>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1026" name="Picture 2" descr="lick2ku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593" y="838841"/>
            <a:ext cx="937028" cy="97341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285471" y="3091928"/>
            <a:ext cx="1352839"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8595B"/>
                </a:solidFill>
                <a:effectLst/>
                <a:uLnTx/>
                <a:uFillTx/>
                <a:latin typeface="Calibri"/>
                <a:ea typeface="+mn-ea"/>
                <a:cs typeface="+mn-cs"/>
              </a:rPr>
              <a:t>Exposed Kubernetes Service</a:t>
            </a:r>
          </a:p>
        </p:txBody>
      </p:sp>
      <p:sp>
        <p:nvSpPr>
          <p:cNvPr id="81" name="Text Placeholder 8"/>
          <p:cNvSpPr txBox="1">
            <a:spLocks/>
          </p:cNvSpPr>
          <p:nvPr/>
        </p:nvSpPr>
        <p:spPr>
          <a:xfrm>
            <a:off x="5414896" y="704266"/>
            <a:ext cx="3654174" cy="1451703"/>
          </a:xfrm>
          <a:prstGeom prst="rect">
            <a:avLst/>
          </a:prstGeom>
        </p:spPr>
        <p:txBody>
          <a:bodyPr/>
          <a:lst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marL="128588" marR="0" lvl="0" indent="-128588" algn="l" defTabSz="514350" rtl="0" eaLnBrk="1" fontAlgn="auto" latinLnBrk="0" hangingPunct="1">
              <a:lnSpc>
                <a:spcPct val="90000"/>
              </a:lnSpc>
              <a:spcBef>
                <a:spcPts val="675"/>
              </a:spcBef>
              <a:spcAft>
                <a:spcPts val="0"/>
              </a:spcAft>
              <a:buClr>
                <a:srgbClr val="58595B">
                  <a:lumMod val="60000"/>
                  <a:lumOff val="40000"/>
                </a:srgbClr>
              </a:buClr>
              <a:buSzTx/>
              <a:buFont typeface="Arial" panose="020B0604020202020204" pitchFamily="34" charset="0"/>
              <a:buChar char="•"/>
              <a:tabLst/>
              <a:defRPr/>
            </a:pPr>
            <a:r>
              <a:rPr kumimoji="0" lang="en-US" sz="1350" b="1" i="0" u="sng" strike="noStrike" kern="1200" cap="none" spc="0" normalizeH="0" baseline="0" noProof="0">
                <a:ln>
                  <a:noFill/>
                </a:ln>
                <a:solidFill>
                  <a:srgbClr val="58595B"/>
                </a:solidFill>
                <a:effectLst/>
                <a:uLnTx/>
                <a:uFillTx/>
                <a:latin typeface="Calibri"/>
                <a:ea typeface="+mn-ea"/>
                <a:cs typeface="+mn-cs"/>
              </a:rPr>
              <a:t>Container Native</a:t>
            </a:r>
            <a:r>
              <a:rPr kumimoji="0" lang="en-US" sz="1350" b="0" i="0" u="none" strike="noStrike" kern="1200" cap="none" spc="0" normalizeH="0" baseline="0" noProof="0">
                <a:ln>
                  <a:noFill/>
                </a:ln>
                <a:solidFill>
                  <a:srgbClr val="58595B"/>
                </a:solidFill>
                <a:effectLst/>
                <a:uLnTx/>
                <a:uFillTx/>
                <a:latin typeface="Calibri"/>
                <a:ea typeface="+mn-ea"/>
                <a:cs typeface="+mn-cs"/>
              </a:rPr>
              <a:t>:  </a:t>
            </a:r>
            <a:r>
              <a:rPr kumimoji="0" lang="en-US" sz="1200" b="0" i="0" u="none" strike="noStrike" kern="1200" cap="none" spc="0" normalizeH="0" baseline="0" noProof="0">
                <a:ln>
                  <a:noFill/>
                </a:ln>
                <a:solidFill>
                  <a:srgbClr val="58595B"/>
                </a:solidFill>
                <a:effectLst/>
                <a:uLnTx/>
                <a:uFillTx/>
                <a:latin typeface="Calibri"/>
                <a:ea typeface="+mn-ea"/>
                <a:cs typeface="+mn-cs"/>
              </a:rPr>
              <a:t> Standard Upstream Kubernetes; Fully Managed Lifecycle;  Integrated Registry</a:t>
            </a:r>
          </a:p>
          <a:p>
            <a:pPr marL="128588" marR="0" lvl="0" indent="-128588" algn="l" defTabSz="514350" rtl="0" eaLnBrk="1" fontAlgn="auto" latinLnBrk="0" hangingPunct="1">
              <a:lnSpc>
                <a:spcPct val="90000"/>
              </a:lnSpc>
              <a:spcBef>
                <a:spcPts val="675"/>
              </a:spcBef>
              <a:spcAft>
                <a:spcPts val="0"/>
              </a:spcAft>
              <a:buClr>
                <a:srgbClr val="58595B">
                  <a:lumMod val="60000"/>
                  <a:lumOff val="40000"/>
                </a:srgbClr>
              </a:buClr>
              <a:buSzTx/>
              <a:buFont typeface="Arial" panose="020B0604020202020204" pitchFamily="34" charset="0"/>
              <a:buChar char="•"/>
              <a:tabLst/>
              <a:defRPr/>
            </a:pPr>
            <a:r>
              <a:rPr kumimoji="0" lang="en-US" sz="1350" b="1" i="0" u="sng" strike="noStrike" kern="1200" cap="none" spc="0" normalizeH="0" baseline="0" noProof="0">
                <a:ln>
                  <a:noFill/>
                </a:ln>
                <a:solidFill>
                  <a:srgbClr val="58595B"/>
                </a:solidFill>
                <a:effectLst/>
                <a:uLnTx/>
                <a:uFillTx/>
                <a:latin typeface="Calibri"/>
                <a:ea typeface="+mn-ea"/>
                <a:cs typeface="+mn-cs"/>
              </a:rPr>
              <a:t>Developer Friendly</a:t>
            </a:r>
            <a:r>
              <a:rPr kumimoji="0" lang="en-US" sz="1350" b="0" i="0" u="none" strike="noStrike" kern="1200" cap="none" spc="0" normalizeH="0" baseline="0" noProof="0">
                <a:ln>
                  <a:noFill/>
                </a:ln>
                <a:solidFill>
                  <a:srgbClr val="58595B"/>
                </a:solidFill>
                <a:effectLst/>
                <a:uLnTx/>
                <a:uFillTx/>
                <a:latin typeface="Calibri"/>
                <a:ea typeface="+mn-ea"/>
                <a:cs typeface="+mn-cs"/>
              </a:rPr>
              <a:t>:</a:t>
            </a:r>
            <a:r>
              <a:rPr kumimoji="0" lang="en-US" sz="1200" b="0" i="0" u="none" strike="noStrike" kern="1200" cap="none" spc="0" normalizeH="0" baseline="0" noProof="0">
                <a:ln>
                  <a:noFill/>
                </a:ln>
                <a:solidFill>
                  <a:srgbClr val="58595B"/>
                </a:solidFill>
                <a:effectLst/>
                <a:uLnTx/>
                <a:uFillTx/>
                <a:latin typeface="Calibri"/>
                <a:ea typeface="+mn-ea"/>
                <a:cs typeface="+mn-cs"/>
              </a:rPr>
              <a:t> Simple, Streamlined User Interface; REST API; Helm, and DNS Built-in </a:t>
            </a:r>
          </a:p>
          <a:p>
            <a:pPr marL="128588" marR="0" lvl="0" indent="-128588" algn="l" defTabSz="514350" rtl="0" eaLnBrk="1" fontAlgn="auto" latinLnBrk="0" hangingPunct="1">
              <a:lnSpc>
                <a:spcPct val="90000"/>
              </a:lnSpc>
              <a:spcBef>
                <a:spcPts val="675"/>
              </a:spcBef>
              <a:spcAft>
                <a:spcPts val="0"/>
              </a:spcAft>
              <a:buClr>
                <a:srgbClr val="58595B">
                  <a:lumMod val="60000"/>
                  <a:lumOff val="40000"/>
                </a:srgbClr>
              </a:buClr>
              <a:buSzTx/>
              <a:buFont typeface="Arial" panose="020B0604020202020204" pitchFamily="34" charset="0"/>
              <a:buChar char="•"/>
              <a:tabLst/>
              <a:defRPr/>
            </a:pPr>
            <a:r>
              <a:rPr kumimoji="0" lang="en-US" sz="1350" b="1" i="0" u="sng" strike="noStrike" kern="1200" cap="none" spc="0" normalizeH="0" baseline="0" noProof="0">
                <a:ln>
                  <a:noFill/>
                </a:ln>
                <a:solidFill>
                  <a:srgbClr val="58595B"/>
                </a:solidFill>
                <a:effectLst/>
                <a:uLnTx/>
                <a:uFillTx/>
                <a:latin typeface="Calibri"/>
                <a:ea typeface="+mn-ea"/>
                <a:cs typeface="+mn-cs"/>
              </a:rPr>
              <a:t>Enterprise Ready</a:t>
            </a:r>
            <a:r>
              <a:rPr kumimoji="0" lang="en-US" sz="1350" b="0" i="0" u="none" strike="noStrike" kern="1200" cap="none" spc="0" normalizeH="0" baseline="0" noProof="0">
                <a:ln>
                  <a:noFill/>
                </a:ln>
                <a:solidFill>
                  <a:srgbClr val="58595B"/>
                </a:solidFill>
                <a:effectLst/>
                <a:uLnTx/>
                <a:uFillTx/>
                <a:latin typeface="Calibri"/>
                <a:ea typeface="+mn-ea"/>
                <a:cs typeface="+mn-cs"/>
              </a:rPr>
              <a:t>:</a:t>
            </a:r>
            <a:r>
              <a:rPr kumimoji="0" lang="en-US" sz="1200" b="0" i="0" u="none" strike="noStrike" kern="1200" cap="none" spc="0" normalizeH="0" baseline="0" noProof="0">
                <a:ln>
                  <a:noFill/>
                </a:ln>
                <a:solidFill>
                  <a:srgbClr val="58595B"/>
                </a:solidFill>
                <a:effectLst/>
                <a:uLnTx/>
                <a:uFillTx/>
                <a:latin typeface="Calibri"/>
                <a:ea typeface="+mn-ea"/>
                <a:cs typeface="+mn-cs"/>
              </a:rPr>
              <a:t> Oracle Cloud Infrastructure Performance; Highly Available; Secure with OCI Access Controls</a:t>
            </a:r>
          </a:p>
        </p:txBody>
      </p:sp>
      <p:sp>
        <p:nvSpPr>
          <p:cNvPr id="84" name="Down Arrow 83"/>
          <p:cNvSpPr/>
          <p:nvPr/>
        </p:nvSpPr>
        <p:spPr>
          <a:xfrm rot="16200000" flipV="1">
            <a:off x="1585288" y="3303939"/>
            <a:ext cx="300486" cy="490725"/>
          </a:xfrm>
          <a:prstGeom prst="downArrow">
            <a:avLst/>
          </a:prstGeom>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graphicFrame>
        <p:nvGraphicFramePr>
          <p:cNvPr id="67" name="Diagram 66"/>
          <p:cNvGraphicFramePr/>
          <p:nvPr>
            <p:extLst/>
          </p:nvPr>
        </p:nvGraphicFramePr>
        <p:xfrm>
          <a:off x="751944" y="885903"/>
          <a:ext cx="1188356" cy="1362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1" name="TextBox 70"/>
          <p:cNvSpPr txBox="1"/>
          <p:nvPr/>
        </p:nvSpPr>
        <p:spPr>
          <a:xfrm>
            <a:off x="4019758" y="1738476"/>
            <a:ext cx="1470695"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8595B"/>
                </a:solidFill>
                <a:effectLst/>
                <a:uLnTx/>
                <a:uFillTx/>
                <a:latin typeface="Calibri"/>
                <a:ea typeface="+mn-ea"/>
                <a:cs typeface="+mn-cs"/>
              </a:rPr>
              <a:t>OCI Container Engine for Kubernetes</a:t>
            </a:r>
          </a:p>
        </p:txBody>
      </p:sp>
      <p:sp>
        <p:nvSpPr>
          <p:cNvPr id="121" name="Rounded Rectangle 120"/>
          <p:cNvSpPr/>
          <p:nvPr/>
        </p:nvSpPr>
        <p:spPr>
          <a:xfrm>
            <a:off x="579867" y="3730113"/>
            <a:ext cx="150719" cy="148535"/>
          </a:xfrm>
          <a:prstGeom prst="roundRect">
            <a:avLst/>
          </a:prstGeom>
          <a:solidFill>
            <a:srgbClr val="FF7700">
              <a:lumMod val="20000"/>
              <a:lumOff val="80000"/>
            </a:srgbClr>
          </a:solidFill>
          <a:ln w="25400" cap="flat" cmpd="sng" algn="ctr">
            <a:solidFill>
              <a:srgbClr val="FF7700">
                <a:lumMod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22" name="Rounded Rectangle 121"/>
          <p:cNvSpPr/>
          <p:nvPr/>
        </p:nvSpPr>
        <p:spPr>
          <a:xfrm>
            <a:off x="874504" y="3730113"/>
            <a:ext cx="150719" cy="148535"/>
          </a:xfrm>
          <a:prstGeom prst="roundRect">
            <a:avLst/>
          </a:prstGeom>
          <a:solidFill>
            <a:srgbClr val="FF7700">
              <a:lumMod val="20000"/>
              <a:lumOff val="80000"/>
            </a:srgbClr>
          </a:solidFill>
          <a:ln w="25400" cap="flat" cmpd="sng" algn="ctr">
            <a:solidFill>
              <a:srgbClr val="FF7700">
                <a:lumMod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23" name="Rounded Rectangle 122"/>
          <p:cNvSpPr/>
          <p:nvPr/>
        </p:nvSpPr>
        <p:spPr>
          <a:xfrm>
            <a:off x="1172551" y="3736051"/>
            <a:ext cx="150719" cy="148535"/>
          </a:xfrm>
          <a:prstGeom prst="roundRect">
            <a:avLst/>
          </a:prstGeom>
          <a:solidFill>
            <a:srgbClr val="FF7700">
              <a:lumMod val="20000"/>
              <a:lumOff val="80000"/>
            </a:srgbClr>
          </a:solidFill>
          <a:ln w="25400" cap="flat" cmpd="sng" algn="ctr">
            <a:solidFill>
              <a:srgbClr val="FF7700">
                <a:lumMod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24" name="Right Brace 123"/>
          <p:cNvSpPr/>
          <p:nvPr/>
        </p:nvSpPr>
        <p:spPr>
          <a:xfrm rot="16200000">
            <a:off x="872956" y="3231383"/>
            <a:ext cx="159383" cy="739250"/>
          </a:xfrm>
          <a:prstGeom prst="rightBrace">
            <a:avLst/>
          </a:prstGeom>
          <a:noFill/>
          <a:ln w="9525" cap="flat" cmpd="sng" algn="ctr">
            <a:solidFill>
              <a:srgbClr val="F80000">
                <a:shade val="95000"/>
                <a:satMod val="105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
              <a:cs typeface=""/>
            </a:endParaRPr>
          </a:p>
        </p:txBody>
      </p:sp>
      <p:sp>
        <p:nvSpPr>
          <p:cNvPr id="127" name="TextBox 126"/>
          <p:cNvSpPr txBox="1"/>
          <p:nvPr/>
        </p:nvSpPr>
        <p:spPr>
          <a:xfrm>
            <a:off x="420960" y="3986661"/>
            <a:ext cx="1014894" cy="21358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58595B"/>
                </a:solidFill>
                <a:effectLst/>
                <a:uLnTx/>
                <a:uFillTx/>
                <a:latin typeface="Calibri"/>
                <a:ea typeface="+mn-ea"/>
                <a:cs typeface="+mn-cs"/>
              </a:rPr>
              <a:t>Pods</a:t>
            </a:r>
          </a:p>
        </p:txBody>
      </p:sp>
      <p:cxnSp>
        <p:nvCxnSpPr>
          <p:cNvPr id="128" name="Straight Connector 127"/>
          <p:cNvCxnSpPr/>
          <p:nvPr/>
        </p:nvCxnSpPr>
        <p:spPr>
          <a:xfrm flipV="1">
            <a:off x="928408" y="3837223"/>
            <a:ext cx="327917" cy="149438"/>
          </a:xfrm>
          <a:prstGeom prst="line">
            <a:avLst/>
          </a:prstGeom>
          <a:noFill/>
          <a:ln w="6350" cap="flat" cmpd="sng" algn="ctr">
            <a:solidFill>
              <a:srgbClr val="F80000">
                <a:shade val="95000"/>
                <a:satMod val="105000"/>
              </a:srgbClr>
            </a:solidFill>
            <a:prstDash val="sysDash"/>
          </a:ln>
          <a:effectLst/>
        </p:spPr>
      </p:cxnSp>
      <p:cxnSp>
        <p:nvCxnSpPr>
          <p:cNvPr id="129" name="Straight Connector 128"/>
          <p:cNvCxnSpPr/>
          <p:nvPr/>
        </p:nvCxnSpPr>
        <p:spPr>
          <a:xfrm flipH="1" flipV="1">
            <a:off x="702391" y="3833974"/>
            <a:ext cx="226016" cy="152687"/>
          </a:xfrm>
          <a:prstGeom prst="line">
            <a:avLst/>
          </a:prstGeom>
          <a:noFill/>
          <a:ln w="6350" cap="flat" cmpd="sng" algn="ctr">
            <a:solidFill>
              <a:srgbClr val="F80000">
                <a:shade val="95000"/>
                <a:satMod val="105000"/>
              </a:srgbClr>
            </a:solidFill>
            <a:prstDash val="sysDash"/>
          </a:ln>
          <a:effectLst/>
        </p:spPr>
      </p:cxnSp>
      <p:cxnSp>
        <p:nvCxnSpPr>
          <p:cNvPr id="130" name="Straight Connector 129"/>
          <p:cNvCxnSpPr/>
          <p:nvPr/>
        </p:nvCxnSpPr>
        <p:spPr>
          <a:xfrm flipH="1" flipV="1">
            <a:off x="920775" y="3802888"/>
            <a:ext cx="7633" cy="183773"/>
          </a:xfrm>
          <a:prstGeom prst="line">
            <a:avLst/>
          </a:prstGeom>
          <a:noFill/>
          <a:ln w="6350" cap="flat" cmpd="sng" algn="ctr">
            <a:solidFill>
              <a:srgbClr val="F80000">
                <a:shade val="95000"/>
                <a:satMod val="105000"/>
              </a:srgbClr>
            </a:solidFill>
            <a:prstDash val="sysDash"/>
          </a:ln>
          <a:effectLst/>
        </p:spPr>
      </p:cxnSp>
      <p:sp>
        <p:nvSpPr>
          <p:cNvPr id="131" name="Rounded Rectangle 130"/>
          <p:cNvSpPr/>
          <p:nvPr/>
        </p:nvSpPr>
        <p:spPr>
          <a:xfrm>
            <a:off x="607911" y="3760813"/>
            <a:ext cx="34280" cy="34280"/>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32" name="Rounded Rectangle 131"/>
          <p:cNvSpPr/>
          <p:nvPr/>
        </p:nvSpPr>
        <p:spPr>
          <a:xfrm>
            <a:off x="669126" y="3812287"/>
            <a:ext cx="34280" cy="34280"/>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33" name="Rounded Rectangle 132"/>
          <p:cNvSpPr/>
          <p:nvPr/>
        </p:nvSpPr>
        <p:spPr>
          <a:xfrm>
            <a:off x="903607" y="3760813"/>
            <a:ext cx="34280" cy="34280"/>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34" name="Rounded Rectangle 133"/>
          <p:cNvSpPr/>
          <p:nvPr/>
        </p:nvSpPr>
        <p:spPr>
          <a:xfrm>
            <a:off x="964822" y="3812287"/>
            <a:ext cx="34280" cy="34280"/>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35" name="Rounded Rectangle 134"/>
          <p:cNvSpPr/>
          <p:nvPr/>
        </p:nvSpPr>
        <p:spPr>
          <a:xfrm>
            <a:off x="1200355" y="3764731"/>
            <a:ext cx="34280" cy="34280"/>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36" name="Rounded Rectangle 135"/>
          <p:cNvSpPr/>
          <p:nvPr/>
        </p:nvSpPr>
        <p:spPr>
          <a:xfrm>
            <a:off x="1261570" y="3816204"/>
            <a:ext cx="34280" cy="34280"/>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45" name="Rounded Rectangle 144"/>
          <p:cNvSpPr/>
          <p:nvPr/>
        </p:nvSpPr>
        <p:spPr>
          <a:xfrm>
            <a:off x="3654774" y="3699279"/>
            <a:ext cx="57622" cy="56648"/>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46" name="Rounded Rectangle 145"/>
          <p:cNvSpPr/>
          <p:nvPr/>
        </p:nvSpPr>
        <p:spPr>
          <a:xfrm>
            <a:off x="3729798" y="3773329"/>
            <a:ext cx="59669" cy="54705"/>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52" name="Rounded Rectangle 151"/>
          <p:cNvSpPr/>
          <p:nvPr/>
        </p:nvSpPr>
        <p:spPr>
          <a:xfrm>
            <a:off x="4357217" y="3702179"/>
            <a:ext cx="57622" cy="56648"/>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53" name="Rounded Rectangle 152"/>
          <p:cNvSpPr/>
          <p:nvPr/>
        </p:nvSpPr>
        <p:spPr>
          <a:xfrm>
            <a:off x="4432240" y="3776229"/>
            <a:ext cx="59669" cy="54705"/>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54" name="Rounded Rectangle 153"/>
          <p:cNvSpPr/>
          <p:nvPr/>
        </p:nvSpPr>
        <p:spPr>
          <a:xfrm>
            <a:off x="5818368" y="3708559"/>
            <a:ext cx="57622" cy="56648"/>
          </a:xfrm>
          <a:prstGeom prst="roundRect">
            <a:avLst/>
          </a:prstGeom>
          <a:solidFill>
            <a:srgbClr val="F80000">
              <a:lumMod val="20000"/>
              <a:lumOff val="80000"/>
            </a:srgbClr>
          </a:solidFill>
          <a:ln w="25400" cap="flat" cmpd="sng" algn="ctr">
            <a:solidFill>
              <a:srgbClr val="F80000">
                <a:lumMod val="40000"/>
                <a:lumOff val="6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sp>
        <p:nvSpPr>
          <p:cNvPr id="155" name="Rounded Rectangle 154"/>
          <p:cNvSpPr/>
          <p:nvPr/>
        </p:nvSpPr>
        <p:spPr>
          <a:xfrm>
            <a:off x="5893392" y="3782609"/>
            <a:ext cx="59669" cy="54705"/>
          </a:xfrm>
          <a:prstGeom prst="roundRect">
            <a:avLst/>
          </a:prstGeom>
          <a:solidFill>
            <a:srgbClr val="F80000"/>
          </a:solidFill>
          <a:ln w="25400" cap="flat" cmpd="sng" algn="ctr">
            <a:solidFill>
              <a:srgbClr val="F80000">
                <a:shade val="50000"/>
              </a:srgbClr>
            </a:solidFill>
            <a:prstDash val="solid"/>
          </a:ln>
          <a:effectLst/>
        </p:spPr>
        <p:txBody>
          <a:bodyPr rtlCol="0" anchor="ctr"/>
          <a:lstStyle/>
          <a:p>
            <a:pPr marL="0" marR="0" lvl="0" indent="0" algn="ctr" defTabSz="6856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
              <a:cs typeface=""/>
            </a:endParaRPr>
          </a:p>
        </p:txBody>
      </p:sp>
      <p:pic>
        <p:nvPicPr>
          <p:cNvPr id="88" name="Picture 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0339" y="4167725"/>
            <a:ext cx="262300" cy="256104"/>
          </a:xfrm>
          <a:prstGeom prst="rect">
            <a:avLst/>
          </a:prstGeom>
        </p:spPr>
      </p:pic>
      <p:pic>
        <p:nvPicPr>
          <p:cNvPr id="90" name="Picture 8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2677" y="4167725"/>
            <a:ext cx="262300" cy="256104"/>
          </a:xfrm>
          <a:prstGeom prst="rect">
            <a:avLst/>
          </a:prstGeom>
        </p:spPr>
      </p:pic>
      <p:pic>
        <p:nvPicPr>
          <p:cNvPr id="92" name="Picture 9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12162" y="4160107"/>
            <a:ext cx="262300" cy="256104"/>
          </a:xfrm>
          <a:prstGeom prst="rect">
            <a:avLst/>
          </a:prstGeom>
        </p:spPr>
      </p:pic>
      <p:sp>
        <p:nvSpPr>
          <p:cNvPr id="93" name="TextBox 92"/>
          <p:cNvSpPr txBox="1"/>
          <p:nvPr/>
        </p:nvSpPr>
        <p:spPr>
          <a:xfrm>
            <a:off x="2926768" y="2998969"/>
            <a:ext cx="346160" cy="18466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Calibri"/>
                <a:ea typeface="+mn-ea"/>
                <a:cs typeface="+mn-cs"/>
              </a:rPr>
              <a:t>LB</a:t>
            </a:r>
            <a:endParaRPr kumimoji="0" lang="en-US" sz="788" b="1" i="0" u="none" strike="noStrike" kern="1200" cap="none" spc="0" normalizeH="0" baseline="0" noProof="0">
              <a:ln>
                <a:noFill/>
              </a:ln>
              <a:solidFill>
                <a:srgbClr val="FFFFFF"/>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638" b="0" i="0" u="none" strike="noStrike" kern="1200" cap="none" spc="0" normalizeH="0" baseline="0" noProof="0">
                <a:ln>
                  <a:noFill/>
                </a:ln>
                <a:solidFill>
                  <a:srgbClr val="58595B"/>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uk-UA" sz="638" b="0" i="0" u="none" strike="noStrike" kern="1200" cap="none" spc="0" normalizeH="0" baseline="0" noProof="0">
              <a:ln>
                <a:noFill/>
              </a:ln>
              <a:solidFill>
                <a:srgbClr val="58595B"/>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98F211A6-DE06-ED42-BA92-AF2363B4F240}"/>
              </a:ext>
            </a:extLst>
          </p:cNvPr>
          <p:cNvPicPr>
            <a:picLocks noChangeAspect="1"/>
          </p:cNvPicPr>
          <p:nvPr/>
        </p:nvPicPr>
        <p:blipFill>
          <a:blip r:embed="rId11"/>
          <a:stretch>
            <a:fillRect/>
          </a:stretch>
        </p:blipFill>
        <p:spPr>
          <a:xfrm>
            <a:off x="299742" y="1621057"/>
            <a:ext cx="407113" cy="563356"/>
          </a:xfrm>
          <a:prstGeom prst="rect">
            <a:avLst/>
          </a:prstGeom>
        </p:spPr>
      </p:pic>
    </p:spTree>
    <p:extLst>
      <p:ext uri="{BB962C8B-B14F-4D97-AF65-F5344CB8AC3E}">
        <p14:creationId xmlns:p14="http://schemas.microsoft.com/office/powerpoint/2010/main" val="693529660"/>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01139" y="1418497"/>
            <a:ext cx="2699297" cy="3291840"/>
          </a:xfrm>
          <a:prstGeom prst="rect">
            <a:avLst/>
          </a:prstGeom>
          <a:solidFill>
            <a:schemeClr val="bg1"/>
          </a:solidFill>
          <a:ln w="19050">
            <a:solidFill>
              <a:schemeClr val="accent4"/>
            </a:solidFill>
          </a:ln>
        </p:spPr>
        <p:txBody>
          <a:bodyPr wrap="square" lIns="137124" tIns="137124" rIns="137124" bIns="137124" rtlCol="0">
            <a:noAutofit/>
          </a:bodyPr>
          <a:lstStyle/>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Standard Docker &amp; Kubernetes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0"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Deploy standard &amp; open upstream Docker and Kubernetes versions for compatibility across environments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Registry Integration</a:t>
            </a:r>
          </a:p>
          <a:p>
            <a:pPr marL="557074" marR="0" lvl="0"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Full Docker v2 compatible private registry to store and manage images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Container Engine</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0"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Deploy and operate containers and clusters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Full integration to cloud networking and storage</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0"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Leverage the enterprise class networking, load balancing and persistent storage of Oracle Cloud Infrastructure</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a:xfrm>
            <a:off x="8494345" y="4831461"/>
            <a:ext cx="250100" cy="13716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638" b="0" i="0" u="none" strike="noStrike" kern="1200" cap="none" spc="0" normalizeH="0" baseline="0" noProof="0">
                <a:ln>
                  <a:noFill/>
                </a:ln>
                <a:solidFill>
                  <a:srgbClr val="58595B"/>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638" b="0" i="0" u="none" strike="noStrike" kern="1200" cap="none" spc="0" normalizeH="0" baseline="0" noProof="0">
              <a:ln>
                <a:noFill/>
              </a:ln>
              <a:solidFill>
                <a:srgbClr val="58595B"/>
              </a:solidFill>
              <a:effectLst/>
              <a:uLnTx/>
              <a:uFillTx/>
              <a:latin typeface="Calibri"/>
              <a:ea typeface="+mn-ea"/>
              <a:cs typeface="+mn-cs"/>
            </a:endParaRPr>
          </a:p>
        </p:txBody>
      </p:sp>
      <p:sp>
        <p:nvSpPr>
          <p:cNvPr id="2" name="Title 1"/>
          <p:cNvSpPr>
            <a:spLocks noGrp="1"/>
          </p:cNvSpPr>
          <p:nvPr>
            <p:ph type="title"/>
          </p:nvPr>
        </p:nvSpPr>
        <p:spPr>
          <a:xfrm>
            <a:off x="401631" y="105086"/>
            <a:ext cx="8341727" cy="666576"/>
          </a:xfrm>
        </p:spPr>
        <p:txBody>
          <a:bodyPr/>
          <a:lstStyle/>
          <a:p>
            <a:r>
              <a:rPr lang="en-US" dirty="0"/>
              <a:t>Oracle Container Engine &amp; Registry</a:t>
            </a:r>
          </a:p>
        </p:txBody>
      </p:sp>
      <p:sp>
        <p:nvSpPr>
          <p:cNvPr id="6" name="Rectangle 5"/>
          <p:cNvSpPr/>
          <p:nvPr/>
        </p:nvSpPr>
        <p:spPr>
          <a:xfrm>
            <a:off x="401139" y="954513"/>
            <a:ext cx="2699297" cy="479935"/>
          </a:xfrm>
          <a:prstGeom prst="rect">
            <a:avLst/>
          </a:prstGeom>
          <a:solidFill>
            <a:schemeClr val="accent4"/>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D050"/>
                </a:solidFill>
                <a:effectLst/>
                <a:uLnTx/>
                <a:uFillTx/>
                <a:latin typeface="Calibri"/>
                <a:ea typeface="+mn-ea"/>
                <a:cs typeface="+mn-cs"/>
              </a:rPr>
              <a:t>Container Native</a:t>
            </a:r>
          </a:p>
        </p:txBody>
      </p:sp>
      <p:sp>
        <p:nvSpPr>
          <p:cNvPr id="20" name="Rectangle 19"/>
          <p:cNvSpPr/>
          <p:nvPr/>
        </p:nvSpPr>
        <p:spPr>
          <a:xfrm>
            <a:off x="3269320" y="954513"/>
            <a:ext cx="2699297" cy="479935"/>
          </a:xfrm>
          <a:prstGeom prst="rect">
            <a:avLst/>
          </a:prstGeom>
          <a:solidFill>
            <a:schemeClr val="accent4"/>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Developer Friendly</a:t>
            </a:r>
          </a:p>
        </p:txBody>
      </p:sp>
      <p:sp>
        <p:nvSpPr>
          <p:cNvPr id="26" name="Rectangle 25"/>
          <p:cNvSpPr/>
          <p:nvPr/>
        </p:nvSpPr>
        <p:spPr>
          <a:xfrm>
            <a:off x="6137505" y="954513"/>
            <a:ext cx="2699297" cy="479935"/>
          </a:xfrm>
          <a:prstGeom prst="rect">
            <a:avLst/>
          </a:prstGeom>
          <a:solidFill>
            <a:schemeClr val="accent4"/>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a:ea typeface="+mn-ea"/>
                <a:cs typeface="+mn-cs"/>
              </a:rPr>
              <a:t>Enterprise Ready</a:t>
            </a:r>
          </a:p>
        </p:txBody>
      </p:sp>
      <p:sp>
        <p:nvSpPr>
          <p:cNvPr id="27" name="TextBox 26"/>
          <p:cNvSpPr txBox="1"/>
          <p:nvPr/>
        </p:nvSpPr>
        <p:spPr>
          <a:xfrm>
            <a:off x="3269320" y="1418497"/>
            <a:ext cx="2699297" cy="3291840"/>
          </a:xfrm>
          <a:prstGeom prst="rect">
            <a:avLst/>
          </a:prstGeom>
          <a:solidFill>
            <a:schemeClr val="bg1"/>
          </a:solidFill>
          <a:ln w="19050">
            <a:solidFill>
              <a:schemeClr val="accent4"/>
            </a:solidFill>
          </a:ln>
        </p:spPr>
        <p:txBody>
          <a:bodyPr wrap="square" lIns="137124" tIns="137124" rIns="137124" bIns="137124" rtlCol="0">
            <a:noAutofit/>
          </a:bodyPr>
          <a:lstStyle/>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Streamlined Workflow</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Use your favorite CI/CD to push containers to the registry, then Kubernetes to deploy to clusters and manage operations</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Full REST API, CLI, Terraform</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Automate the workflow, create and scale clusters through full REST API, CLI and Terraform</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Built In Cluster Add-Ons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Kubernetes Dashboard, DNS &amp; Helm</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Open Standards</a:t>
            </a: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Docker Based Runtime</a:t>
            </a: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Worker Node SSH Access</a:t>
            </a: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Standard Conformant Kubernetes</a:t>
            </a:r>
          </a:p>
        </p:txBody>
      </p:sp>
      <p:sp>
        <p:nvSpPr>
          <p:cNvPr id="33" name="TextBox 32"/>
          <p:cNvSpPr txBox="1"/>
          <p:nvPr/>
        </p:nvSpPr>
        <p:spPr>
          <a:xfrm>
            <a:off x="6137502" y="1418497"/>
            <a:ext cx="2715768" cy="3291840"/>
          </a:xfrm>
          <a:prstGeom prst="rect">
            <a:avLst/>
          </a:prstGeom>
          <a:solidFill>
            <a:schemeClr val="bg1"/>
          </a:solidFill>
          <a:ln w="19050">
            <a:solidFill>
              <a:schemeClr val="accent4"/>
            </a:solidFill>
          </a:ln>
        </p:spPr>
        <p:txBody>
          <a:bodyPr wrap="square" lIns="137124" tIns="137124" rIns="137124" bIns="137124" rtlCol="0">
            <a:noAutofit/>
          </a:bodyPr>
          <a:lstStyle/>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Simplified Cluster Operations</a:t>
            </a:r>
            <a:endParaRPr kumimoji="0" lang="en-US" sz="1050" b="0"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Use the fully managed, highly available registry, master nodes and control plane</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Full Bare Metal Performance and Highly Available IaaS</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Combine Kubernetes with bare metal shapes for raw performance</a:t>
            </a:r>
            <a:endParaRPr kumimoji="0" lang="en-US" sz="1050" b="1"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Deploy Kubernetes clusters across multiple Availability Domains for resilient applications</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Team Based Access Controls</a:t>
            </a:r>
            <a:endParaRPr kumimoji="0" lang="en-US" sz="1050" b="0"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Control team access and permissions to clusters</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58595B"/>
                </a:solidFill>
                <a:effectLst/>
                <a:uLnTx/>
                <a:uFillTx/>
                <a:latin typeface="Calibri"/>
                <a:ea typeface="+mn-ea"/>
                <a:cs typeface="+mn-cs"/>
              </a:rPr>
              <a:t>Autonomous Clusters</a:t>
            </a:r>
            <a:endParaRPr kumimoji="0" lang="en-US" sz="1050" b="0" i="0" u="none" strike="noStrike" kern="1200" cap="none" spc="0" normalizeH="0" baseline="0" noProof="0" dirty="0">
              <a:ln>
                <a:noFill/>
              </a:ln>
              <a:solidFill>
                <a:srgbClr val="58595B"/>
              </a:solidFill>
              <a:effectLst/>
              <a:uLnTx/>
              <a:uFillTx/>
              <a:latin typeface="Calibri"/>
              <a:ea typeface="+mn-ea"/>
              <a:cs typeface="+mn-cs"/>
            </a:endParaRPr>
          </a:p>
          <a:p>
            <a:pPr marL="557074" marR="0" lvl="1" indent="-214259" algn="l" defTabSz="685800" rtl="0" eaLnBrk="1" fontAlgn="auto" latinLnBrk="0" hangingPunct="1">
              <a:lnSpc>
                <a:spcPct val="80000"/>
              </a:lnSpc>
              <a:spcBef>
                <a:spcPts val="450"/>
              </a:spcBef>
              <a:spcAft>
                <a:spcPts val="0"/>
              </a:spcAft>
              <a:buClrTx/>
              <a:buSzTx/>
              <a:buFont typeface="Wingdings" charset="2"/>
              <a:buChar char="Ø"/>
              <a:tabLst/>
              <a:defRPr/>
            </a:pPr>
            <a:r>
              <a:rPr kumimoji="0" lang="en-US" sz="1050" b="0" i="0" u="none" strike="noStrike" kern="1200" cap="none" spc="0" normalizeH="0" baseline="0" noProof="0" dirty="0">
                <a:ln>
                  <a:noFill/>
                </a:ln>
                <a:solidFill>
                  <a:srgbClr val="58595B"/>
                </a:solidFill>
                <a:effectLst/>
                <a:uLnTx/>
                <a:uFillTx/>
                <a:latin typeface="Calibri"/>
                <a:ea typeface="+mn-ea"/>
                <a:cs typeface="+mn-cs"/>
              </a:rPr>
              <a:t>Maintain cluster size and performance in face of node failures and load fluctuations</a:t>
            </a: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58595B"/>
              </a:solidFill>
              <a:effectLst/>
              <a:uLnTx/>
              <a:uFillTx/>
              <a:latin typeface="Calibri"/>
              <a:ea typeface="+mn-ea"/>
              <a:cs typeface="+mn-cs"/>
            </a:endParaRPr>
          </a:p>
          <a:p>
            <a:pPr marL="171407" marR="0" lvl="0" indent="-171407" algn="l" defTabSz="685800" rtl="0" eaLnBrk="1" fontAlgn="auto" latinLnBrk="0" hangingPunct="1">
              <a:lnSpc>
                <a:spcPct val="80000"/>
              </a:lnSpc>
              <a:spcBef>
                <a:spcPts val="9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77948344-DF43-104D-8657-E00E89A3A367}"/>
              </a:ext>
            </a:extLst>
          </p:cNvPr>
          <p:cNvGrpSpPr>
            <a:grpSpLocks noChangeAspect="1"/>
          </p:cNvGrpSpPr>
          <p:nvPr/>
        </p:nvGrpSpPr>
        <p:grpSpPr>
          <a:xfrm>
            <a:off x="7233680" y="216106"/>
            <a:ext cx="810855" cy="622589"/>
            <a:chOff x="1840374" y="640686"/>
            <a:chExt cx="2108322" cy="1618806"/>
          </a:xfrm>
        </p:grpSpPr>
        <p:sp>
          <p:nvSpPr>
            <p:cNvPr id="15" name="Freeform 1">
              <a:extLst>
                <a:ext uri="{FF2B5EF4-FFF2-40B4-BE49-F238E27FC236}">
                  <a16:creationId xmlns:a16="http://schemas.microsoft.com/office/drawing/2014/main" id="{109FE301-D98F-8946-817B-F35E6A6498A2}"/>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16" name="Freeform 2">
              <a:extLst>
                <a:ext uri="{FF2B5EF4-FFF2-40B4-BE49-F238E27FC236}">
                  <a16:creationId xmlns:a16="http://schemas.microsoft.com/office/drawing/2014/main" id="{33E8CC90-2E7A-6D4A-9AA6-778F5B7588CA}"/>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17" name="Freeform 3">
              <a:extLst>
                <a:ext uri="{FF2B5EF4-FFF2-40B4-BE49-F238E27FC236}">
                  <a16:creationId xmlns:a16="http://schemas.microsoft.com/office/drawing/2014/main" id="{84CB7003-D0D7-A246-AAF5-6B8C740F742C}"/>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18" name="Freeform 4">
              <a:extLst>
                <a:ext uri="{FF2B5EF4-FFF2-40B4-BE49-F238E27FC236}">
                  <a16:creationId xmlns:a16="http://schemas.microsoft.com/office/drawing/2014/main" id="{7A79E61B-2F03-FE4A-BA83-BE340A3385BB}"/>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19" name="Freeform 5">
              <a:extLst>
                <a:ext uri="{FF2B5EF4-FFF2-40B4-BE49-F238E27FC236}">
                  <a16:creationId xmlns:a16="http://schemas.microsoft.com/office/drawing/2014/main" id="{FA195D55-941D-574E-8D5D-946417366EA8}"/>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1" name="Freeform 6">
              <a:extLst>
                <a:ext uri="{FF2B5EF4-FFF2-40B4-BE49-F238E27FC236}">
                  <a16:creationId xmlns:a16="http://schemas.microsoft.com/office/drawing/2014/main" id="{33F714B6-82EC-E846-9864-63DAA146E1FE}"/>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2" name="Freeform 7">
              <a:extLst>
                <a:ext uri="{FF2B5EF4-FFF2-40B4-BE49-F238E27FC236}">
                  <a16:creationId xmlns:a16="http://schemas.microsoft.com/office/drawing/2014/main" id="{38429D0B-B216-E041-8D6D-5EF23E08B7AA}"/>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3" name="Freeform 8">
              <a:extLst>
                <a:ext uri="{FF2B5EF4-FFF2-40B4-BE49-F238E27FC236}">
                  <a16:creationId xmlns:a16="http://schemas.microsoft.com/office/drawing/2014/main" id="{899BE34A-BB35-544D-83FD-FA4E8C026BAF}"/>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4" name="Freeform 9">
              <a:extLst>
                <a:ext uri="{FF2B5EF4-FFF2-40B4-BE49-F238E27FC236}">
                  <a16:creationId xmlns:a16="http://schemas.microsoft.com/office/drawing/2014/main" id="{409624BF-0875-254B-8CA5-2E5197C3F9F7}"/>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5" name="Freeform 10">
              <a:extLst>
                <a:ext uri="{FF2B5EF4-FFF2-40B4-BE49-F238E27FC236}">
                  <a16:creationId xmlns:a16="http://schemas.microsoft.com/office/drawing/2014/main" id="{EA1D254D-6A40-9A46-A8E2-33C66166FA59}"/>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8" name="Freeform 11">
              <a:extLst>
                <a:ext uri="{FF2B5EF4-FFF2-40B4-BE49-F238E27FC236}">
                  <a16:creationId xmlns:a16="http://schemas.microsoft.com/office/drawing/2014/main" id="{AAD0FBEC-6923-7942-851D-B54366D761E0}"/>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29" name="Freeform 12">
              <a:extLst>
                <a:ext uri="{FF2B5EF4-FFF2-40B4-BE49-F238E27FC236}">
                  <a16:creationId xmlns:a16="http://schemas.microsoft.com/office/drawing/2014/main" id="{AA210775-AB99-054B-9025-3F714F80C120}"/>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0" name="Freeform 13">
              <a:extLst>
                <a:ext uri="{FF2B5EF4-FFF2-40B4-BE49-F238E27FC236}">
                  <a16:creationId xmlns:a16="http://schemas.microsoft.com/office/drawing/2014/main" id="{816533A4-5056-CF49-82C3-33477DE4D152}"/>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1" name="Freeform 14">
              <a:extLst>
                <a:ext uri="{FF2B5EF4-FFF2-40B4-BE49-F238E27FC236}">
                  <a16:creationId xmlns:a16="http://schemas.microsoft.com/office/drawing/2014/main" id="{A94723AF-F347-2F45-A83A-0F363764E95E}"/>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2" name="Freeform 15">
              <a:extLst>
                <a:ext uri="{FF2B5EF4-FFF2-40B4-BE49-F238E27FC236}">
                  <a16:creationId xmlns:a16="http://schemas.microsoft.com/office/drawing/2014/main" id="{0D005316-72FD-394E-AA48-A42E629B3279}"/>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4" name="Freeform 16">
              <a:extLst>
                <a:ext uri="{FF2B5EF4-FFF2-40B4-BE49-F238E27FC236}">
                  <a16:creationId xmlns:a16="http://schemas.microsoft.com/office/drawing/2014/main" id="{2A6CFBCA-D23E-D043-9EA5-E0417474C2ED}"/>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5" name="Freeform 17">
              <a:extLst>
                <a:ext uri="{FF2B5EF4-FFF2-40B4-BE49-F238E27FC236}">
                  <a16:creationId xmlns:a16="http://schemas.microsoft.com/office/drawing/2014/main" id="{C05BDE9B-0782-5B41-9B8D-674398857B60}"/>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6" name="Freeform 18">
              <a:extLst>
                <a:ext uri="{FF2B5EF4-FFF2-40B4-BE49-F238E27FC236}">
                  <a16:creationId xmlns:a16="http://schemas.microsoft.com/office/drawing/2014/main" id="{34C656B2-42EE-2B4F-9498-7C04E3EFA258}"/>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37" name="Freeform 19">
              <a:extLst>
                <a:ext uri="{FF2B5EF4-FFF2-40B4-BE49-F238E27FC236}">
                  <a16:creationId xmlns:a16="http://schemas.microsoft.com/office/drawing/2014/main" id="{595A02A6-751C-3943-B4D2-92CA2524DE17}"/>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grpSp>
      <p:grpSp>
        <p:nvGrpSpPr>
          <p:cNvPr id="38" name="Group 37">
            <a:extLst>
              <a:ext uri="{FF2B5EF4-FFF2-40B4-BE49-F238E27FC236}">
                <a16:creationId xmlns:a16="http://schemas.microsoft.com/office/drawing/2014/main" id="{10939698-FB57-3042-A5E5-F25F3AD40BE8}"/>
              </a:ext>
            </a:extLst>
          </p:cNvPr>
          <p:cNvGrpSpPr>
            <a:grpSpLocks noChangeAspect="1"/>
          </p:cNvGrpSpPr>
          <p:nvPr/>
        </p:nvGrpSpPr>
        <p:grpSpPr>
          <a:xfrm>
            <a:off x="8130608" y="207416"/>
            <a:ext cx="820033" cy="674853"/>
            <a:chOff x="5612957" y="941"/>
            <a:chExt cx="2108322" cy="1735063"/>
          </a:xfrm>
        </p:grpSpPr>
        <p:sp>
          <p:nvSpPr>
            <p:cNvPr id="39" name="Freeform 38">
              <a:extLst>
                <a:ext uri="{FF2B5EF4-FFF2-40B4-BE49-F238E27FC236}">
                  <a16:creationId xmlns:a16="http://schemas.microsoft.com/office/drawing/2014/main" id="{3FD774B4-E0CA-EE4F-979C-4610B6AA4A99}"/>
                </a:ext>
              </a:extLst>
            </p:cNvPr>
            <p:cNvSpPr>
              <a:spLocks noChangeArrowheads="1"/>
            </p:cNvSpPr>
            <p:nvPr/>
          </p:nvSpPr>
          <p:spPr bwMode="auto">
            <a:xfrm>
              <a:off x="6488928" y="902190"/>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8 w 2251"/>
                <a:gd name="T13" fmla="*/ 1804 h 2251"/>
                <a:gd name="T14" fmla="*/ 1138 w 2251"/>
                <a:gd name="T15" fmla="*/ 1804 h 2251"/>
                <a:gd name="T16" fmla="*/ 395 w 2251"/>
                <a:gd name="T17" fmla="*/ 1087 h 2251"/>
                <a:gd name="T18" fmla="*/ 1138 w 2251"/>
                <a:gd name="T19" fmla="*/ 344 h 2251"/>
                <a:gd name="T20" fmla="*/ 1879 w 2251"/>
                <a:gd name="T21" fmla="*/ 1087 h 2251"/>
                <a:gd name="T22" fmla="*/ 1138 w 2251"/>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8" y="1804"/>
                  </a:moveTo>
                  <a:lnTo>
                    <a:pt x="1138" y="1804"/>
                  </a:lnTo>
                  <a:cubicBezTo>
                    <a:pt x="742" y="1804"/>
                    <a:pt x="395" y="1483"/>
                    <a:pt x="395" y="1087"/>
                  </a:cubicBezTo>
                  <a:cubicBezTo>
                    <a:pt x="395" y="667"/>
                    <a:pt x="742" y="344"/>
                    <a:pt x="1138" y="344"/>
                  </a:cubicBezTo>
                  <a:cubicBezTo>
                    <a:pt x="1533" y="344"/>
                    <a:pt x="1879" y="667"/>
                    <a:pt x="1879" y="1087"/>
                  </a:cubicBezTo>
                  <a:cubicBezTo>
                    <a:pt x="1879" y="1483"/>
                    <a:pt x="1533" y="1804"/>
                    <a:pt x="1138" y="1804"/>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0" name="Freeform 39">
              <a:extLst>
                <a:ext uri="{FF2B5EF4-FFF2-40B4-BE49-F238E27FC236}">
                  <a16:creationId xmlns:a16="http://schemas.microsoft.com/office/drawing/2014/main" id="{421DB86B-CAD3-A341-85EC-9147E0900E39}"/>
                </a:ext>
              </a:extLst>
            </p:cNvPr>
            <p:cNvSpPr>
              <a:spLocks noChangeArrowheads="1"/>
            </p:cNvSpPr>
            <p:nvPr/>
          </p:nvSpPr>
          <p:spPr bwMode="auto">
            <a:xfrm>
              <a:off x="6891376" y="902190"/>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9 w 2252"/>
                <a:gd name="T13" fmla="*/ 1804 h 2251"/>
                <a:gd name="T14" fmla="*/ 1139 w 2252"/>
                <a:gd name="T15" fmla="*/ 1804 h 2251"/>
                <a:gd name="T16" fmla="*/ 396 w 2252"/>
                <a:gd name="T17" fmla="*/ 1087 h 2251"/>
                <a:gd name="T18" fmla="*/ 1139 w 2252"/>
                <a:gd name="T19" fmla="*/ 344 h 2251"/>
                <a:gd name="T20" fmla="*/ 1880 w 2252"/>
                <a:gd name="T21" fmla="*/ 1087 h 2251"/>
                <a:gd name="T22" fmla="*/ 1139 w 2252"/>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9" y="1804"/>
                  </a:moveTo>
                  <a:lnTo>
                    <a:pt x="1139" y="1804"/>
                  </a:lnTo>
                  <a:cubicBezTo>
                    <a:pt x="743" y="1804"/>
                    <a:pt x="396" y="1483"/>
                    <a:pt x="396" y="1087"/>
                  </a:cubicBezTo>
                  <a:cubicBezTo>
                    <a:pt x="396" y="667"/>
                    <a:pt x="743" y="344"/>
                    <a:pt x="1139" y="344"/>
                  </a:cubicBezTo>
                  <a:cubicBezTo>
                    <a:pt x="1534" y="344"/>
                    <a:pt x="1880" y="667"/>
                    <a:pt x="1880" y="1087"/>
                  </a:cubicBezTo>
                  <a:cubicBezTo>
                    <a:pt x="1880" y="1483"/>
                    <a:pt x="1534" y="1804"/>
                    <a:pt x="1139" y="1804"/>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1" name="Freeform 40">
              <a:extLst>
                <a:ext uri="{FF2B5EF4-FFF2-40B4-BE49-F238E27FC236}">
                  <a16:creationId xmlns:a16="http://schemas.microsoft.com/office/drawing/2014/main" id="{730A66F3-431B-8447-92C4-EDEA452D08A9}"/>
                </a:ext>
              </a:extLst>
            </p:cNvPr>
            <p:cNvSpPr>
              <a:spLocks noChangeArrowheads="1"/>
            </p:cNvSpPr>
            <p:nvPr/>
          </p:nvSpPr>
          <p:spPr bwMode="auto">
            <a:xfrm>
              <a:off x="6290595"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8 w 2252"/>
                <a:gd name="T13" fmla="*/ 1806 h 2253"/>
                <a:gd name="T14" fmla="*/ 1138 w 2252"/>
                <a:gd name="T15" fmla="*/ 1806 h 2253"/>
                <a:gd name="T16" fmla="*/ 396 w 2252"/>
                <a:gd name="T17" fmla="*/ 1089 h 2253"/>
                <a:gd name="T18" fmla="*/ 1138 w 2252"/>
                <a:gd name="T19" fmla="*/ 347 h 2253"/>
                <a:gd name="T20" fmla="*/ 1855 w 2252"/>
                <a:gd name="T21" fmla="*/ 1089 h 2253"/>
                <a:gd name="T22" fmla="*/ 1138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8" y="1806"/>
                  </a:moveTo>
                  <a:lnTo>
                    <a:pt x="1138" y="1806"/>
                  </a:lnTo>
                  <a:cubicBezTo>
                    <a:pt x="718" y="1806"/>
                    <a:pt x="396" y="1485"/>
                    <a:pt x="396" y="1089"/>
                  </a:cubicBezTo>
                  <a:cubicBezTo>
                    <a:pt x="396" y="669"/>
                    <a:pt x="718" y="347"/>
                    <a:pt x="1138" y="347"/>
                  </a:cubicBezTo>
                  <a:cubicBezTo>
                    <a:pt x="1534" y="347"/>
                    <a:pt x="1855" y="669"/>
                    <a:pt x="1855" y="1089"/>
                  </a:cubicBezTo>
                  <a:cubicBezTo>
                    <a:pt x="1855" y="1485"/>
                    <a:pt x="1534" y="1806"/>
                    <a:pt x="1138" y="1806"/>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2" name="Freeform 41">
              <a:extLst>
                <a:ext uri="{FF2B5EF4-FFF2-40B4-BE49-F238E27FC236}">
                  <a16:creationId xmlns:a16="http://schemas.microsoft.com/office/drawing/2014/main" id="{D386B9E5-EB17-9043-B805-BF41AF396DA1}"/>
                </a:ext>
              </a:extLst>
            </p:cNvPr>
            <p:cNvSpPr>
              <a:spLocks noChangeArrowheads="1"/>
            </p:cNvSpPr>
            <p:nvPr/>
          </p:nvSpPr>
          <p:spPr bwMode="auto">
            <a:xfrm>
              <a:off x="6691002"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7 w 2252"/>
                <a:gd name="T13" fmla="*/ 1806 h 2253"/>
                <a:gd name="T14" fmla="*/ 1137 w 2252"/>
                <a:gd name="T15" fmla="*/ 1806 h 2253"/>
                <a:gd name="T16" fmla="*/ 395 w 2252"/>
                <a:gd name="T17" fmla="*/ 1089 h 2253"/>
                <a:gd name="T18" fmla="*/ 1137 w 2252"/>
                <a:gd name="T19" fmla="*/ 347 h 2253"/>
                <a:gd name="T20" fmla="*/ 1879 w 2252"/>
                <a:gd name="T21" fmla="*/ 1089 h 2253"/>
                <a:gd name="T22" fmla="*/ 1137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7" y="1806"/>
                  </a:moveTo>
                  <a:lnTo>
                    <a:pt x="1137" y="1806"/>
                  </a:lnTo>
                  <a:cubicBezTo>
                    <a:pt x="741" y="1806"/>
                    <a:pt x="395" y="1485"/>
                    <a:pt x="395" y="1089"/>
                  </a:cubicBezTo>
                  <a:cubicBezTo>
                    <a:pt x="395" y="669"/>
                    <a:pt x="741" y="347"/>
                    <a:pt x="1137" y="347"/>
                  </a:cubicBezTo>
                  <a:cubicBezTo>
                    <a:pt x="1533" y="347"/>
                    <a:pt x="1879" y="669"/>
                    <a:pt x="1879" y="1089"/>
                  </a:cubicBezTo>
                  <a:cubicBezTo>
                    <a:pt x="1879" y="1485"/>
                    <a:pt x="1533" y="1806"/>
                    <a:pt x="1137" y="1806"/>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3" name="Freeform 42">
              <a:extLst>
                <a:ext uri="{FF2B5EF4-FFF2-40B4-BE49-F238E27FC236}">
                  <a16:creationId xmlns:a16="http://schemas.microsoft.com/office/drawing/2014/main" id="{4FF89726-7E36-0142-BAC6-42E9707D0C4F}"/>
                </a:ext>
              </a:extLst>
            </p:cNvPr>
            <p:cNvSpPr>
              <a:spLocks noChangeArrowheads="1"/>
            </p:cNvSpPr>
            <p:nvPr/>
          </p:nvSpPr>
          <p:spPr bwMode="auto">
            <a:xfrm>
              <a:off x="6889675" y="1287289"/>
              <a:ext cx="173839" cy="173839"/>
            </a:xfrm>
            <a:custGeom>
              <a:avLst/>
              <a:gdLst>
                <a:gd name="T0" fmla="*/ 0 w 2252"/>
                <a:gd name="T1" fmla="*/ 0 h 2252"/>
                <a:gd name="T2" fmla="*/ 0 w 2252"/>
                <a:gd name="T3" fmla="*/ 0 h 2252"/>
                <a:gd name="T4" fmla="*/ 0 w 2252"/>
                <a:gd name="T5" fmla="*/ 2251 h 2252"/>
                <a:gd name="T6" fmla="*/ 2251 w 2252"/>
                <a:gd name="T7" fmla="*/ 2251 h 2252"/>
                <a:gd name="T8" fmla="*/ 2251 w 2252"/>
                <a:gd name="T9" fmla="*/ 0 h 2252"/>
                <a:gd name="T10" fmla="*/ 0 w 2252"/>
                <a:gd name="T11" fmla="*/ 0 h 2252"/>
                <a:gd name="T12" fmla="*/ 1137 w 2252"/>
                <a:gd name="T13" fmla="*/ 1807 h 2252"/>
                <a:gd name="T14" fmla="*/ 1137 w 2252"/>
                <a:gd name="T15" fmla="*/ 1807 h 2252"/>
                <a:gd name="T16" fmla="*/ 396 w 2252"/>
                <a:gd name="T17" fmla="*/ 1089 h 2252"/>
                <a:gd name="T18" fmla="*/ 1137 w 2252"/>
                <a:gd name="T19" fmla="*/ 347 h 2252"/>
                <a:gd name="T20" fmla="*/ 1880 w 2252"/>
                <a:gd name="T21" fmla="*/ 1089 h 2252"/>
                <a:gd name="T22" fmla="*/ 1137 w 2252"/>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2">
                  <a:moveTo>
                    <a:pt x="0" y="0"/>
                  </a:moveTo>
                  <a:lnTo>
                    <a:pt x="0" y="0"/>
                  </a:lnTo>
                  <a:cubicBezTo>
                    <a:pt x="0" y="2251"/>
                    <a:pt x="0" y="2251"/>
                    <a:pt x="0" y="2251"/>
                  </a:cubicBezTo>
                  <a:cubicBezTo>
                    <a:pt x="2251" y="2251"/>
                    <a:pt x="2251" y="2251"/>
                    <a:pt x="2251" y="2251"/>
                  </a:cubicBezTo>
                  <a:cubicBezTo>
                    <a:pt x="2251" y="0"/>
                    <a:pt x="2251" y="0"/>
                    <a:pt x="2251" y="0"/>
                  </a:cubicBezTo>
                  <a:lnTo>
                    <a:pt x="0" y="0"/>
                  </a:lnTo>
                  <a:close/>
                  <a:moveTo>
                    <a:pt x="1137" y="1807"/>
                  </a:moveTo>
                  <a:lnTo>
                    <a:pt x="1137" y="1807"/>
                  </a:lnTo>
                  <a:cubicBezTo>
                    <a:pt x="742" y="1807"/>
                    <a:pt x="396" y="1485"/>
                    <a:pt x="396" y="1089"/>
                  </a:cubicBezTo>
                  <a:cubicBezTo>
                    <a:pt x="396" y="668"/>
                    <a:pt x="742" y="347"/>
                    <a:pt x="1137" y="347"/>
                  </a:cubicBezTo>
                  <a:cubicBezTo>
                    <a:pt x="1533" y="347"/>
                    <a:pt x="1880" y="668"/>
                    <a:pt x="1880" y="1089"/>
                  </a:cubicBezTo>
                  <a:cubicBezTo>
                    <a:pt x="1880" y="1485"/>
                    <a:pt x="1533" y="1807"/>
                    <a:pt x="1137" y="1807"/>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4" name="Freeform 43">
              <a:extLst>
                <a:ext uri="{FF2B5EF4-FFF2-40B4-BE49-F238E27FC236}">
                  <a16:creationId xmlns:a16="http://schemas.microsoft.com/office/drawing/2014/main" id="{99C7C455-CD3A-2D4C-9B97-D5E00411D3C1}"/>
                </a:ext>
              </a:extLst>
            </p:cNvPr>
            <p:cNvSpPr>
              <a:spLocks noChangeArrowheads="1"/>
            </p:cNvSpPr>
            <p:nvPr/>
          </p:nvSpPr>
          <p:spPr bwMode="auto">
            <a:xfrm>
              <a:off x="6488928" y="1287289"/>
              <a:ext cx="173499" cy="173839"/>
            </a:xfrm>
            <a:custGeom>
              <a:avLst/>
              <a:gdLst>
                <a:gd name="T0" fmla="*/ 0 w 2251"/>
                <a:gd name="T1" fmla="*/ 0 h 2252"/>
                <a:gd name="T2" fmla="*/ 0 w 2251"/>
                <a:gd name="T3" fmla="*/ 0 h 2252"/>
                <a:gd name="T4" fmla="*/ 0 w 2251"/>
                <a:gd name="T5" fmla="*/ 2251 h 2252"/>
                <a:gd name="T6" fmla="*/ 2250 w 2251"/>
                <a:gd name="T7" fmla="*/ 2251 h 2252"/>
                <a:gd name="T8" fmla="*/ 2250 w 2251"/>
                <a:gd name="T9" fmla="*/ 0 h 2252"/>
                <a:gd name="T10" fmla="*/ 0 w 2251"/>
                <a:gd name="T11" fmla="*/ 0 h 2252"/>
                <a:gd name="T12" fmla="*/ 1138 w 2251"/>
                <a:gd name="T13" fmla="*/ 1807 h 2252"/>
                <a:gd name="T14" fmla="*/ 1138 w 2251"/>
                <a:gd name="T15" fmla="*/ 1807 h 2252"/>
                <a:gd name="T16" fmla="*/ 395 w 2251"/>
                <a:gd name="T17" fmla="*/ 1089 h 2252"/>
                <a:gd name="T18" fmla="*/ 1138 w 2251"/>
                <a:gd name="T19" fmla="*/ 347 h 2252"/>
                <a:gd name="T20" fmla="*/ 1879 w 2251"/>
                <a:gd name="T21" fmla="*/ 1089 h 2252"/>
                <a:gd name="T22" fmla="*/ 1138 w 2251"/>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2">
                  <a:moveTo>
                    <a:pt x="0" y="0"/>
                  </a:moveTo>
                  <a:lnTo>
                    <a:pt x="0" y="0"/>
                  </a:lnTo>
                  <a:cubicBezTo>
                    <a:pt x="0" y="2251"/>
                    <a:pt x="0" y="2251"/>
                    <a:pt x="0" y="2251"/>
                  </a:cubicBezTo>
                  <a:cubicBezTo>
                    <a:pt x="2250" y="2251"/>
                    <a:pt x="2250" y="2251"/>
                    <a:pt x="2250" y="2251"/>
                  </a:cubicBezTo>
                  <a:cubicBezTo>
                    <a:pt x="2250" y="0"/>
                    <a:pt x="2250" y="0"/>
                    <a:pt x="2250" y="0"/>
                  </a:cubicBezTo>
                  <a:lnTo>
                    <a:pt x="0" y="0"/>
                  </a:lnTo>
                  <a:close/>
                  <a:moveTo>
                    <a:pt x="1138" y="1807"/>
                  </a:moveTo>
                  <a:lnTo>
                    <a:pt x="1138" y="1807"/>
                  </a:lnTo>
                  <a:cubicBezTo>
                    <a:pt x="742" y="1807"/>
                    <a:pt x="395" y="1485"/>
                    <a:pt x="395" y="1089"/>
                  </a:cubicBezTo>
                  <a:cubicBezTo>
                    <a:pt x="395" y="668"/>
                    <a:pt x="742" y="347"/>
                    <a:pt x="1138" y="347"/>
                  </a:cubicBezTo>
                  <a:cubicBezTo>
                    <a:pt x="1533" y="347"/>
                    <a:pt x="1879" y="668"/>
                    <a:pt x="1879" y="1089"/>
                  </a:cubicBezTo>
                  <a:cubicBezTo>
                    <a:pt x="1879" y="1485"/>
                    <a:pt x="1533" y="1807"/>
                    <a:pt x="1138" y="1807"/>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5" name="Freeform 44">
              <a:extLst>
                <a:ext uri="{FF2B5EF4-FFF2-40B4-BE49-F238E27FC236}">
                  <a16:creationId xmlns:a16="http://schemas.microsoft.com/office/drawing/2014/main" id="{86B54D80-ADDA-0F43-97B0-A47DB66E57C5}"/>
                </a:ext>
              </a:extLst>
            </p:cNvPr>
            <p:cNvSpPr>
              <a:spLocks noChangeArrowheads="1"/>
            </p:cNvSpPr>
            <p:nvPr/>
          </p:nvSpPr>
          <p:spPr bwMode="auto">
            <a:xfrm>
              <a:off x="6691002" y="1480179"/>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7 w 2252"/>
                <a:gd name="T13" fmla="*/ 1806 h 2251"/>
                <a:gd name="T14" fmla="*/ 1137 w 2252"/>
                <a:gd name="T15" fmla="*/ 1806 h 2251"/>
                <a:gd name="T16" fmla="*/ 395 w 2252"/>
                <a:gd name="T17" fmla="*/ 1089 h 2251"/>
                <a:gd name="T18" fmla="*/ 1137 w 2252"/>
                <a:gd name="T19" fmla="*/ 346 h 2251"/>
                <a:gd name="T20" fmla="*/ 1879 w 2252"/>
                <a:gd name="T21" fmla="*/ 1089 h 2251"/>
                <a:gd name="T22" fmla="*/ 1137 w 2252"/>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6" name="Freeform 45">
              <a:extLst>
                <a:ext uri="{FF2B5EF4-FFF2-40B4-BE49-F238E27FC236}">
                  <a16:creationId xmlns:a16="http://schemas.microsoft.com/office/drawing/2014/main" id="{106D336D-669A-9D4E-B611-35B9E5B23F51}"/>
                </a:ext>
              </a:extLst>
            </p:cNvPr>
            <p:cNvSpPr>
              <a:spLocks noChangeArrowheads="1"/>
            </p:cNvSpPr>
            <p:nvPr/>
          </p:nvSpPr>
          <p:spPr bwMode="auto">
            <a:xfrm>
              <a:off x="6292296" y="1480179"/>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7 w 2251"/>
                <a:gd name="T13" fmla="*/ 1806 h 2251"/>
                <a:gd name="T14" fmla="*/ 1137 w 2251"/>
                <a:gd name="T15" fmla="*/ 1806 h 2251"/>
                <a:gd name="T16" fmla="*/ 395 w 2251"/>
                <a:gd name="T17" fmla="*/ 1089 h 2251"/>
                <a:gd name="T18" fmla="*/ 1137 w 2251"/>
                <a:gd name="T19" fmla="*/ 346 h 2251"/>
                <a:gd name="T20" fmla="*/ 1879 w 2251"/>
                <a:gd name="T21" fmla="*/ 1089 h 2251"/>
                <a:gd name="T22" fmla="*/ 1137 w 2251"/>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7" name="Freeform 46">
              <a:extLst>
                <a:ext uri="{FF2B5EF4-FFF2-40B4-BE49-F238E27FC236}">
                  <a16:creationId xmlns:a16="http://schemas.microsoft.com/office/drawing/2014/main" id="{20E6BFB1-EAF1-C245-84EC-9BB0F94F9473}"/>
                </a:ext>
              </a:extLst>
            </p:cNvPr>
            <p:cNvSpPr>
              <a:spLocks noChangeArrowheads="1"/>
            </p:cNvSpPr>
            <p:nvPr/>
          </p:nvSpPr>
          <p:spPr bwMode="auto">
            <a:xfrm>
              <a:off x="6206567" y="833471"/>
              <a:ext cx="927367" cy="902533"/>
            </a:xfrm>
            <a:custGeom>
              <a:avLst/>
              <a:gdLst>
                <a:gd name="T0" fmla="*/ 10981 w 12021"/>
                <a:gd name="T1" fmla="*/ 0 h 11699"/>
                <a:gd name="T2" fmla="*/ 989 w 12021"/>
                <a:gd name="T3" fmla="*/ 25 h 11699"/>
                <a:gd name="T4" fmla="*/ 25 w 12021"/>
                <a:gd name="T5" fmla="*/ 1039 h 11699"/>
                <a:gd name="T6" fmla="*/ 0 w 12021"/>
                <a:gd name="T7" fmla="*/ 10733 h 11699"/>
                <a:gd name="T8" fmla="*/ 1064 w 12021"/>
                <a:gd name="T9" fmla="*/ 11698 h 11699"/>
                <a:gd name="T10" fmla="*/ 11055 w 12021"/>
                <a:gd name="T11" fmla="*/ 11648 h 11699"/>
                <a:gd name="T12" fmla="*/ 12020 w 12021"/>
                <a:gd name="T13" fmla="*/ 10610 h 11699"/>
                <a:gd name="T14" fmla="*/ 12020 w 12021"/>
                <a:gd name="T15" fmla="*/ 1039 h 11699"/>
                <a:gd name="T16" fmla="*/ 10981 w 12021"/>
                <a:gd name="T17" fmla="*/ 0 h 11699"/>
                <a:gd name="T18" fmla="*/ 11723 w 12021"/>
                <a:gd name="T19" fmla="*/ 10362 h 11699"/>
                <a:gd name="T20" fmla="*/ 10808 w 12021"/>
                <a:gd name="T21" fmla="*/ 11352 h 11699"/>
                <a:gd name="T22" fmla="*/ 1336 w 12021"/>
                <a:gd name="T23" fmla="*/ 11401 h 11699"/>
                <a:gd name="T24" fmla="*/ 297 w 12021"/>
                <a:gd name="T25" fmla="*/ 10486 h 11699"/>
                <a:gd name="T26" fmla="*/ 322 w 12021"/>
                <a:gd name="T27" fmla="*/ 1285 h 11699"/>
                <a:gd name="T28" fmla="*/ 1237 w 12021"/>
                <a:gd name="T29" fmla="*/ 321 h 11699"/>
                <a:gd name="T30" fmla="*/ 10734 w 12021"/>
                <a:gd name="T31" fmla="*/ 297 h 11699"/>
                <a:gd name="T32" fmla="*/ 11723 w 12021"/>
                <a:gd name="T33" fmla="*/ 1285 h 11699"/>
                <a:gd name="T34" fmla="*/ 11723 w 12021"/>
                <a:gd name="T35" fmla="*/ 10362 h 1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1" h="11699">
                  <a:moveTo>
                    <a:pt x="10981" y="0"/>
                  </a:moveTo>
                  <a:lnTo>
                    <a:pt x="989" y="25"/>
                  </a:lnTo>
                  <a:lnTo>
                    <a:pt x="25" y="1039"/>
                  </a:lnTo>
                  <a:lnTo>
                    <a:pt x="0" y="10733"/>
                  </a:lnTo>
                  <a:lnTo>
                    <a:pt x="1064" y="11698"/>
                  </a:lnTo>
                  <a:lnTo>
                    <a:pt x="11055" y="11648"/>
                  </a:lnTo>
                  <a:lnTo>
                    <a:pt x="12020" y="10610"/>
                  </a:lnTo>
                  <a:lnTo>
                    <a:pt x="12020" y="1039"/>
                  </a:lnTo>
                  <a:lnTo>
                    <a:pt x="10981" y="0"/>
                  </a:lnTo>
                  <a:close/>
                  <a:moveTo>
                    <a:pt x="11723" y="10362"/>
                  </a:moveTo>
                  <a:lnTo>
                    <a:pt x="10808" y="11352"/>
                  </a:lnTo>
                  <a:lnTo>
                    <a:pt x="1336" y="11401"/>
                  </a:lnTo>
                  <a:lnTo>
                    <a:pt x="297" y="10486"/>
                  </a:lnTo>
                  <a:lnTo>
                    <a:pt x="322" y="1285"/>
                  </a:lnTo>
                  <a:lnTo>
                    <a:pt x="1237" y="321"/>
                  </a:lnTo>
                  <a:lnTo>
                    <a:pt x="10734" y="297"/>
                  </a:lnTo>
                  <a:lnTo>
                    <a:pt x="11723" y="1285"/>
                  </a:lnTo>
                  <a:lnTo>
                    <a:pt x="11723" y="10362"/>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8" name="Freeform 47">
              <a:extLst>
                <a:ext uri="{FF2B5EF4-FFF2-40B4-BE49-F238E27FC236}">
                  <a16:creationId xmlns:a16="http://schemas.microsoft.com/office/drawing/2014/main" id="{11E33165-DBD1-FD4D-8E86-F4FAEC022CAD}"/>
                </a:ext>
              </a:extLst>
            </p:cNvPr>
            <p:cNvSpPr>
              <a:spLocks noChangeArrowheads="1"/>
            </p:cNvSpPr>
            <p:nvPr/>
          </p:nvSpPr>
          <p:spPr bwMode="auto">
            <a:xfrm>
              <a:off x="6319171" y="1314164"/>
              <a:ext cx="120428" cy="120428"/>
            </a:xfrm>
            <a:custGeom>
              <a:avLst/>
              <a:gdLst>
                <a:gd name="T0" fmla="*/ 1559 w 1560"/>
                <a:gd name="T1" fmla="*/ 792 h 1560"/>
                <a:gd name="T2" fmla="*/ 1559 w 1560"/>
                <a:gd name="T3" fmla="*/ 792 h 1560"/>
                <a:gd name="T4" fmla="*/ 792 w 1560"/>
                <a:gd name="T5" fmla="*/ 1559 h 1560"/>
                <a:gd name="T6" fmla="*/ 0 w 1560"/>
                <a:gd name="T7" fmla="*/ 792 h 1560"/>
                <a:gd name="T8" fmla="*/ 792 w 1560"/>
                <a:gd name="T9" fmla="*/ 0 h 1560"/>
                <a:gd name="T10" fmla="*/ 1559 w 1560"/>
                <a:gd name="T11" fmla="*/ 792 h 1560"/>
              </a:gdLst>
              <a:ahLst/>
              <a:cxnLst>
                <a:cxn ang="0">
                  <a:pos x="T0" y="T1"/>
                </a:cxn>
                <a:cxn ang="0">
                  <a:pos x="T2" y="T3"/>
                </a:cxn>
                <a:cxn ang="0">
                  <a:pos x="T4" y="T5"/>
                </a:cxn>
                <a:cxn ang="0">
                  <a:pos x="T6" y="T7"/>
                </a:cxn>
                <a:cxn ang="0">
                  <a:pos x="T8" y="T9"/>
                </a:cxn>
                <a:cxn ang="0">
                  <a:pos x="T10" y="T11"/>
                </a:cxn>
              </a:cxnLst>
              <a:rect l="0" t="0" r="r" b="b"/>
              <a:pathLst>
                <a:path w="1560" h="1560">
                  <a:moveTo>
                    <a:pt x="1559" y="792"/>
                  </a:moveTo>
                  <a:lnTo>
                    <a:pt x="1559" y="792"/>
                  </a:lnTo>
                  <a:cubicBezTo>
                    <a:pt x="1559" y="1212"/>
                    <a:pt x="1212" y="1559"/>
                    <a:pt x="792" y="1559"/>
                  </a:cubicBezTo>
                  <a:cubicBezTo>
                    <a:pt x="372" y="1559"/>
                    <a:pt x="0" y="1212"/>
                    <a:pt x="0" y="792"/>
                  </a:cubicBezTo>
                  <a:cubicBezTo>
                    <a:pt x="0" y="346"/>
                    <a:pt x="372" y="0"/>
                    <a:pt x="792" y="0"/>
                  </a:cubicBezTo>
                  <a:cubicBezTo>
                    <a:pt x="1212" y="0"/>
                    <a:pt x="1559" y="346"/>
                    <a:pt x="1559"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49" name="Freeform 48">
              <a:extLst>
                <a:ext uri="{FF2B5EF4-FFF2-40B4-BE49-F238E27FC236}">
                  <a16:creationId xmlns:a16="http://schemas.microsoft.com/office/drawing/2014/main" id="{ACF5E2F9-DFD3-184F-A5D8-A7F8F5C6B8D6}"/>
                </a:ext>
              </a:extLst>
            </p:cNvPr>
            <p:cNvSpPr>
              <a:spLocks noChangeArrowheads="1"/>
            </p:cNvSpPr>
            <p:nvPr/>
          </p:nvSpPr>
          <p:spPr bwMode="auto">
            <a:xfrm>
              <a:off x="6290595"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2 w 2252"/>
                <a:gd name="T11" fmla="*/ 2202 h 2252"/>
                <a:gd name="T12" fmla="*/ 75 w 2252"/>
                <a:gd name="T13" fmla="*/ 2202 h 2252"/>
                <a:gd name="T14" fmla="*/ 75 w 2252"/>
                <a:gd name="T15" fmla="*/ 75 h 2252"/>
                <a:gd name="T16" fmla="*/ 2202 w 2252"/>
                <a:gd name="T17" fmla="*/ 75 h 2252"/>
                <a:gd name="T18" fmla="*/ 2202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2" y="2202"/>
                  </a:moveTo>
                  <a:lnTo>
                    <a:pt x="75" y="2202"/>
                  </a:lnTo>
                  <a:lnTo>
                    <a:pt x="75" y="75"/>
                  </a:lnTo>
                  <a:lnTo>
                    <a:pt x="2202" y="75"/>
                  </a:lnTo>
                  <a:lnTo>
                    <a:pt x="2202" y="2202"/>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0" name="Freeform 49">
              <a:extLst>
                <a:ext uri="{FF2B5EF4-FFF2-40B4-BE49-F238E27FC236}">
                  <a16:creationId xmlns:a16="http://schemas.microsoft.com/office/drawing/2014/main" id="{36CCA3F1-528D-0643-8D89-B7CA12C305AE}"/>
                </a:ext>
              </a:extLst>
            </p:cNvPr>
            <p:cNvSpPr>
              <a:spLocks noChangeArrowheads="1"/>
            </p:cNvSpPr>
            <p:nvPr/>
          </p:nvSpPr>
          <p:spPr bwMode="auto">
            <a:xfrm>
              <a:off x="6519545" y="1121615"/>
              <a:ext cx="118387" cy="120428"/>
            </a:xfrm>
            <a:custGeom>
              <a:avLst/>
              <a:gdLst>
                <a:gd name="T0" fmla="*/ 1534 w 1535"/>
                <a:gd name="T1" fmla="*/ 792 h 1559"/>
                <a:gd name="T2" fmla="*/ 1534 w 1535"/>
                <a:gd name="T3" fmla="*/ 792 h 1559"/>
                <a:gd name="T4" fmla="*/ 767 w 1535"/>
                <a:gd name="T5" fmla="*/ 1558 h 1559"/>
                <a:gd name="T6" fmla="*/ 0 w 1535"/>
                <a:gd name="T7" fmla="*/ 792 h 1559"/>
                <a:gd name="T8" fmla="*/ 767 w 1535"/>
                <a:gd name="T9" fmla="*/ 0 h 1559"/>
                <a:gd name="T10" fmla="*/ 1534 w 1535"/>
                <a:gd name="T11" fmla="*/ 792 h 1559"/>
              </a:gdLst>
              <a:ahLst/>
              <a:cxnLst>
                <a:cxn ang="0">
                  <a:pos x="T0" y="T1"/>
                </a:cxn>
                <a:cxn ang="0">
                  <a:pos x="T2" y="T3"/>
                </a:cxn>
                <a:cxn ang="0">
                  <a:pos x="T4" y="T5"/>
                </a:cxn>
                <a:cxn ang="0">
                  <a:pos x="T6" y="T7"/>
                </a:cxn>
                <a:cxn ang="0">
                  <a:pos x="T8" y="T9"/>
                </a:cxn>
                <a:cxn ang="0">
                  <a:pos x="T10" y="T11"/>
                </a:cxn>
              </a:cxnLst>
              <a:rect l="0" t="0" r="r" b="b"/>
              <a:pathLst>
                <a:path w="1535" h="1559">
                  <a:moveTo>
                    <a:pt x="1534" y="792"/>
                  </a:moveTo>
                  <a:lnTo>
                    <a:pt x="1534" y="792"/>
                  </a:lnTo>
                  <a:cubicBezTo>
                    <a:pt x="1534" y="1212"/>
                    <a:pt x="1187" y="1558"/>
                    <a:pt x="767" y="1558"/>
                  </a:cubicBezTo>
                  <a:cubicBezTo>
                    <a:pt x="347" y="1558"/>
                    <a:pt x="0" y="1212"/>
                    <a:pt x="0" y="792"/>
                  </a:cubicBezTo>
                  <a:cubicBezTo>
                    <a:pt x="0" y="346"/>
                    <a:pt x="347" y="0"/>
                    <a:pt x="767" y="0"/>
                  </a:cubicBezTo>
                  <a:cubicBezTo>
                    <a:pt x="1187" y="0"/>
                    <a:pt x="1534" y="346"/>
                    <a:pt x="1534"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1" name="Freeform 50">
              <a:extLst>
                <a:ext uri="{FF2B5EF4-FFF2-40B4-BE49-F238E27FC236}">
                  <a16:creationId xmlns:a16="http://schemas.microsoft.com/office/drawing/2014/main" id="{6D381F18-7719-C04F-83DD-32FDECB62136}"/>
                </a:ext>
              </a:extLst>
            </p:cNvPr>
            <p:cNvSpPr>
              <a:spLocks noChangeArrowheads="1"/>
            </p:cNvSpPr>
            <p:nvPr/>
          </p:nvSpPr>
          <p:spPr bwMode="auto">
            <a:xfrm>
              <a:off x="6488928" y="1094740"/>
              <a:ext cx="173499" cy="173839"/>
            </a:xfrm>
            <a:custGeom>
              <a:avLst/>
              <a:gdLst>
                <a:gd name="T0" fmla="*/ 0 w 2251"/>
                <a:gd name="T1" fmla="*/ 0 h 2253"/>
                <a:gd name="T2" fmla="*/ 0 w 2251"/>
                <a:gd name="T3" fmla="*/ 2252 h 2253"/>
                <a:gd name="T4" fmla="*/ 2250 w 2251"/>
                <a:gd name="T5" fmla="*/ 2252 h 2253"/>
                <a:gd name="T6" fmla="*/ 2250 w 2251"/>
                <a:gd name="T7" fmla="*/ 0 h 2253"/>
                <a:gd name="T8" fmla="*/ 0 w 2251"/>
                <a:gd name="T9" fmla="*/ 0 h 2253"/>
                <a:gd name="T10" fmla="*/ 2201 w 2251"/>
                <a:gd name="T11" fmla="*/ 2202 h 2253"/>
                <a:gd name="T12" fmla="*/ 74 w 2251"/>
                <a:gd name="T13" fmla="*/ 2202 h 2253"/>
                <a:gd name="T14" fmla="*/ 74 w 2251"/>
                <a:gd name="T15" fmla="*/ 75 h 2253"/>
                <a:gd name="T16" fmla="*/ 2201 w 2251"/>
                <a:gd name="T17" fmla="*/ 75 h 2253"/>
                <a:gd name="T18" fmla="*/ 2201 w 2251"/>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3">
                  <a:moveTo>
                    <a:pt x="0" y="0"/>
                  </a:moveTo>
                  <a:lnTo>
                    <a:pt x="0" y="2252"/>
                  </a:lnTo>
                  <a:lnTo>
                    <a:pt x="2250" y="2252"/>
                  </a:lnTo>
                  <a:lnTo>
                    <a:pt x="2250"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2" name="Freeform 51">
              <a:extLst>
                <a:ext uri="{FF2B5EF4-FFF2-40B4-BE49-F238E27FC236}">
                  <a16:creationId xmlns:a16="http://schemas.microsoft.com/office/drawing/2014/main" id="{21C6C441-5815-4240-AE1D-2653D30B3340}"/>
                </a:ext>
              </a:extLst>
            </p:cNvPr>
            <p:cNvSpPr>
              <a:spLocks noChangeArrowheads="1"/>
            </p:cNvSpPr>
            <p:nvPr/>
          </p:nvSpPr>
          <p:spPr bwMode="auto">
            <a:xfrm>
              <a:off x="6919952" y="1121615"/>
              <a:ext cx="118387" cy="120428"/>
            </a:xfrm>
            <a:custGeom>
              <a:avLst/>
              <a:gdLst>
                <a:gd name="T0" fmla="*/ 1533 w 1534"/>
                <a:gd name="T1" fmla="*/ 792 h 1559"/>
                <a:gd name="T2" fmla="*/ 1533 w 1534"/>
                <a:gd name="T3" fmla="*/ 792 h 1559"/>
                <a:gd name="T4" fmla="*/ 767 w 1534"/>
                <a:gd name="T5" fmla="*/ 1558 h 1559"/>
                <a:gd name="T6" fmla="*/ 0 w 1534"/>
                <a:gd name="T7" fmla="*/ 792 h 1559"/>
                <a:gd name="T8" fmla="*/ 767 w 1534"/>
                <a:gd name="T9" fmla="*/ 0 h 1559"/>
                <a:gd name="T10" fmla="*/ 1533 w 1534"/>
                <a:gd name="T11" fmla="*/ 792 h 1559"/>
              </a:gdLst>
              <a:ahLst/>
              <a:cxnLst>
                <a:cxn ang="0">
                  <a:pos x="T0" y="T1"/>
                </a:cxn>
                <a:cxn ang="0">
                  <a:pos x="T2" y="T3"/>
                </a:cxn>
                <a:cxn ang="0">
                  <a:pos x="T4" y="T5"/>
                </a:cxn>
                <a:cxn ang="0">
                  <a:pos x="T6" y="T7"/>
                </a:cxn>
                <a:cxn ang="0">
                  <a:pos x="T8" y="T9"/>
                </a:cxn>
                <a:cxn ang="0">
                  <a:pos x="T10" y="T11"/>
                </a:cxn>
              </a:cxnLst>
              <a:rect l="0" t="0" r="r" b="b"/>
              <a:pathLst>
                <a:path w="1534" h="1559">
                  <a:moveTo>
                    <a:pt x="1533" y="792"/>
                  </a:moveTo>
                  <a:lnTo>
                    <a:pt x="1533" y="792"/>
                  </a:lnTo>
                  <a:cubicBezTo>
                    <a:pt x="1533" y="1212"/>
                    <a:pt x="1187" y="1558"/>
                    <a:pt x="767" y="1558"/>
                  </a:cubicBezTo>
                  <a:cubicBezTo>
                    <a:pt x="346" y="1558"/>
                    <a:pt x="0" y="1212"/>
                    <a:pt x="0" y="792"/>
                  </a:cubicBezTo>
                  <a:cubicBezTo>
                    <a:pt x="0" y="346"/>
                    <a:pt x="346" y="0"/>
                    <a:pt x="767" y="0"/>
                  </a:cubicBezTo>
                  <a:cubicBezTo>
                    <a:pt x="1187" y="0"/>
                    <a:pt x="1533" y="346"/>
                    <a:pt x="1533"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3" name="Freeform 52">
              <a:extLst>
                <a:ext uri="{FF2B5EF4-FFF2-40B4-BE49-F238E27FC236}">
                  <a16:creationId xmlns:a16="http://schemas.microsoft.com/office/drawing/2014/main" id="{3DD537C5-0863-014A-9530-F18E7A1FE099}"/>
                </a:ext>
              </a:extLst>
            </p:cNvPr>
            <p:cNvSpPr>
              <a:spLocks noChangeArrowheads="1"/>
            </p:cNvSpPr>
            <p:nvPr/>
          </p:nvSpPr>
          <p:spPr bwMode="auto">
            <a:xfrm>
              <a:off x="6889675" y="1094740"/>
              <a:ext cx="173839" cy="173839"/>
            </a:xfrm>
            <a:custGeom>
              <a:avLst/>
              <a:gdLst>
                <a:gd name="T0" fmla="*/ 0 w 2252"/>
                <a:gd name="T1" fmla="*/ 0 h 2253"/>
                <a:gd name="T2" fmla="*/ 0 w 2252"/>
                <a:gd name="T3" fmla="*/ 2252 h 2253"/>
                <a:gd name="T4" fmla="*/ 2251 w 2252"/>
                <a:gd name="T5" fmla="*/ 2252 h 2253"/>
                <a:gd name="T6" fmla="*/ 2251 w 2252"/>
                <a:gd name="T7" fmla="*/ 0 h 2253"/>
                <a:gd name="T8" fmla="*/ 0 w 2252"/>
                <a:gd name="T9" fmla="*/ 0 h 2253"/>
                <a:gd name="T10" fmla="*/ 2201 w 2252"/>
                <a:gd name="T11" fmla="*/ 2202 h 2253"/>
                <a:gd name="T12" fmla="*/ 74 w 2252"/>
                <a:gd name="T13" fmla="*/ 2202 h 2253"/>
                <a:gd name="T14" fmla="*/ 74 w 2252"/>
                <a:gd name="T15" fmla="*/ 75 h 2253"/>
                <a:gd name="T16" fmla="*/ 2201 w 2252"/>
                <a:gd name="T17" fmla="*/ 75 h 2253"/>
                <a:gd name="T18" fmla="*/ 2201 w 2252"/>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3">
                  <a:moveTo>
                    <a:pt x="0" y="0"/>
                  </a:moveTo>
                  <a:lnTo>
                    <a:pt x="0" y="2252"/>
                  </a:lnTo>
                  <a:lnTo>
                    <a:pt x="2251" y="2252"/>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4" name="Freeform 53">
              <a:extLst>
                <a:ext uri="{FF2B5EF4-FFF2-40B4-BE49-F238E27FC236}">
                  <a16:creationId xmlns:a16="http://schemas.microsoft.com/office/drawing/2014/main" id="{C5047CF3-6450-4A45-9381-8C742518DD54}"/>
                </a:ext>
              </a:extLst>
            </p:cNvPr>
            <p:cNvSpPr>
              <a:spLocks noChangeArrowheads="1"/>
            </p:cNvSpPr>
            <p:nvPr/>
          </p:nvSpPr>
          <p:spPr bwMode="auto">
            <a:xfrm>
              <a:off x="6721620" y="928725"/>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3"/>
                    <a:pt x="1188" y="1559"/>
                    <a:pt x="767" y="1559"/>
                  </a:cubicBezTo>
                  <a:cubicBezTo>
                    <a:pt x="346" y="1559"/>
                    <a:pt x="0" y="1213"/>
                    <a:pt x="0" y="792"/>
                  </a:cubicBezTo>
                  <a:cubicBezTo>
                    <a:pt x="0" y="347"/>
                    <a:pt x="346" y="0"/>
                    <a:pt x="767" y="0"/>
                  </a:cubicBezTo>
                  <a:cubicBezTo>
                    <a:pt x="1188" y="0"/>
                    <a:pt x="1533" y="347"/>
                    <a:pt x="1533"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5" name="Freeform 54">
              <a:extLst>
                <a:ext uri="{FF2B5EF4-FFF2-40B4-BE49-F238E27FC236}">
                  <a16:creationId xmlns:a16="http://schemas.microsoft.com/office/drawing/2014/main" id="{8912B9C1-BE66-8943-AFF6-117879A1B93C}"/>
                </a:ext>
              </a:extLst>
            </p:cNvPr>
            <p:cNvSpPr>
              <a:spLocks noChangeArrowheads="1"/>
            </p:cNvSpPr>
            <p:nvPr/>
          </p:nvSpPr>
          <p:spPr bwMode="auto">
            <a:xfrm>
              <a:off x="6691002" y="902190"/>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0 h 2251"/>
                <a:gd name="T12" fmla="*/ 74 w 2252"/>
                <a:gd name="T13" fmla="*/ 2200 h 2251"/>
                <a:gd name="T14" fmla="*/ 74 w 2252"/>
                <a:gd name="T15" fmla="*/ 74 h 2251"/>
                <a:gd name="T16" fmla="*/ 2201 w 2252"/>
                <a:gd name="T17" fmla="*/ 74 h 2251"/>
                <a:gd name="T18" fmla="*/ 2201 w 2252"/>
                <a:gd name="T19" fmla="*/ 220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0"/>
                  </a:moveTo>
                  <a:lnTo>
                    <a:pt x="74" y="2200"/>
                  </a:lnTo>
                  <a:lnTo>
                    <a:pt x="74" y="74"/>
                  </a:lnTo>
                  <a:lnTo>
                    <a:pt x="2201" y="74"/>
                  </a:lnTo>
                  <a:lnTo>
                    <a:pt x="2201" y="2200"/>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6" name="Freeform 55">
              <a:extLst>
                <a:ext uri="{FF2B5EF4-FFF2-40B4-BE49-F238E27FC236}">
                  <a16:creationId xmlns:a16="http://schemas.microsoft.com/office/drawing/2014/main" id="{D01B536B-1117-424E-B41A-13DEA4EEA041}"/>
                </a:ext>
              </a:extLst>
            </p:cNvPr>
            <p:cNvSpPr>
              <a:spLocks noChangeArrowheads="1"/>
            </p:cNvSpPr>
            <p:nvPr/>
          </p:nvSpPr>
          <p:spPr bwMode="auto">
            <a:xfrm>
              <a:off x="6721620" y="131416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8" y="1559"/>
                    <a:pt x="767" y="1559"/>
                  </a:cubicBezTo>
                  <a:cubicBezTo>
                    <a:pt x="346" y="1559"/>
                    <a:pt x="0" y="1212"/>
                    <a:pt x="0" y="792"/>
                  </a:cubicBezTo>
                  <a:cubicBezTo>
                    <a:pt x="0" y="346"/>
                    <a:pt x="346" y="0"/>
                    <a:pt x="767" y="0"/>
                  </a:cubicBezTo>
                  <a:cubicBezTo>
                    <a:pt x="1188" y="0"/>
                    <a:pt x="1533" y="346"/>
                    <a:pt x="1533"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7" name="Freeform 56">
              <a:extLst>
                <a:ext uri="{FF2B5EF4-FFF2-40B4-BE49-F238E27FC236}">
                  <a16:creationId xmlns:a16="http://schemas.microsoft.com/office/drawing/2014/main" id="{00ACACA4-3000-D840-83B5-B26AAF7265B6}"/>
                </a:ext>
              </a:extLst>
            </p:cNvPr>
            <p:cNvSpPr>
              <a:spLocks noChangeArrowheads="1"/>
            </p:cNvSpPr>
            <p:nvPr/>
          </p:nvSpPr>
          <p:spPr bwMode="auto">
            <a:xfrm>
              <a:off x="6691002"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1 w 2252"/>
                <a:gd name="T11" fmla="*/ 2202 h 2252"/>
                <a:gd name="T12" fmla="*/ 74 w 2252"/>
                <a:gd name="T13" fmla="*/ 2202 h 2252"/>
                <a:gd name="T14" fmla="*/ 74 w 2252"/>
                <a:gd name="T15" fmla="*/ 75 h 2252"/>
                <a:gd name="T16" fmla="*/ 2201 w 2252"/>
                <a:gd name="T17" fmla="*/ 75 h 2252"/>
                <a:gd name="T18" fmla="*/ 2201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8" name="Freeform 57">
              <a:extLst>
                <a:ext uri="{FF2B5EF4-FFF2-40B4-BE49-F238E27FC236}">
                  <a16:creationId xmlns:a16="http://schemas.microsoft.com/office/drawing/2014/main" id="{4FF06253-F4F8-A840-8EDB-69ABE6D9E46D}"/>
                </a:ext>
              </a:extLst>
            </p:cNvPr>
            <p:cNvSpPr>
              <a:spLocks noChangeArrowheads="1"/>
            </p:cNvSpPr>
            <p:nvPr/>
          </p:nvSpPr>
          <p:spPr bwMode="auto">
            <a:xfrm>
              <a:off x="6519545" y="1507054"/>
              <a:ext cx="118387" cy="120428"/>
            </a:xfrm>
            <a:custGeom>
              <a:avLst/>
              <a:gdLst>
                <a:gd name="T0" fmla="*/ 1534 w 1535"/>
                <a:gd name="T1" fmla="*/ 792 h 1560"/>
                <a:gd name="T2" fmla="*/ 1534 w 1535"/>
                <a:gd name="T3" fmla="*/ 792 h 1560"/>
                <a:gd name="T4" fmla="*/ 767 w 1535"/>
                <a:gd name="T5" fmla="*/ 1559 h 1560"/>
                <a:gd name="T6" fmla="*/ 0 w 1535"/>
                <a:gd name="T7" fmla="*/ 792 h 1560"/>
                <a:gd name="T8" fmla="*/ 767 w 1535"/>
                <a:gd name="T9" fmla="*/ 0 h 1560"/>
                <a:gd name="T10" fmla="*/ 1534 w 1535"/>
                <a:gd name="T11" fmla="*/ 792 h 1560"/>
              </a:gdLst>
              <a:ahLst/>
              <a:cxnLst>
                <a:cxn ang="0">
                  <a:pos x="T0" y="T1"/>
                </a:cxn>
                <a:cxn ang="0">
                  <a:pos x="T2" y="T3"/>
                </a:cxn>
                <a:cxn ang="0">
                  <a:pos x="T4" y="T5"/>
                </a:cxn>
                <a:cxn ang="0">
                  <a:pos x="T6" y="T7"/>
                </a:cxn>
                <a:cxn ang="0">
                  <a:pos x="T8" y="T9"/>
                </a:cxn>
                <a:cxn ang="0">
                  <a:pos x="T10" y="T11"/>
                </a:cxn>
              </a:cxnLst>
              <a:rect l="0" t="0" r="r" b="b"/>
              <a:pathLst>
                <a:path w="1535" h="1560">
                  <a:moveTo>
                    <a:pt x="1534" y="792"/>
                  </a:moveTo>
                  <a:lnTo>
                    <a:pt x="1534" y="792"/>
                  </a:lnTo>
                  <a:cubicBezTo>
                    <a:pt x="1534" y="1212"/>
                    <a:pt x="1187" y="1559"/>
                    <a:pt x="767" y="1559"/>
                  </a:cubicBezTo>
                  <a:cubicBezTo>
                    <a:pt x="347" y="1559"/>
                    <a:pt x="0" y="1212"/>
                    <a:pt x="0" y="792"/>
                  </a:cubicBezTo>
                  <a:cubicBezTo>
                    <a:pt x="0" y="347"/>
                    <a:pt x="347" y="0"/>
                    <a:pt x="767" y="0"/>
                  </a:cubicBezTo>
                  <a:cubicBezTo>
                    <a:pt x="1187" y="0"/>
                    <a:pt x="1534" y="347"/>
                    <a:pt x="1534"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59" name="Freeform 58">
              <a:extLst>
                <a:ext uri="{FF2B5EF4-FFF2-40B4-BE49-F238E27FC236}">
                  <a16:creationId xmlns:a16="http://schemas.microsoft.com/office/drawing/2014/main" id="{CBF20150-F84B-EF4B-A8BA-1F1EDFBCC751}"/>
                </a:ext>
              </a:extLst>
            </p:cNvPr>
            <p:cNvSpPr>
              <a:spLocks noChangeArrowheads="1"/>
            </p:cNvSpPr>
            <p:nvPr/>
          </p:nvSpPr>
          <p:spPr bwMode="auto">
            <a:xfrm>
              <a:off x="6488928" y="1480179"/>
              <a:ext cx="173499" cy="173499"/>
            </a:xfrm>
            <a:custGeom>
              <a:avLst/>
              <a:gdLst>
                <a:gd name="T0" fmla="*/ 0 w 2251"/>
                <a:gd name="T1" fmla="*/ 0 h 2251"/>
                <a:gd name="T2" fmla="*/ 0 w 2251"/>
                <a:gd name="T3" fmla="*/ 2250 h 2251"/>
                <a:gd name="T4" fmla="*/ 2250 w 2251"/>
                <a:gd name="T5" fmla="*/ 2250 h 2251"/>
                <a:gd name="T6" fmla="*/ 2250 w 2251"/>
                <a:gd name="T7" fmla="*/ 0 h 2251"/>
                <a:gd name="T8" fmla="*/ 0 w 2251"/>
                <a:gd name="T9" fmla="*/ 0 h 2251"/>
                <a:gd name="T10" fmla="*/ 2201 w 2251"/>
                <a:gd name="T11" fmla="*/ 2201 h 2251"/>
                <a:gd name="T12" fmla="*/ 74 w 2251"/>
                <a:gd name="T13" fmla="*/ 2201 h 2251"/>
                <a:gd name="T14" fmla="*/ 74 w 2251"/>
                <a:gd name="T15" fmla="*/ 49 h 2251"/>
                <a:gd name="T16" fmla="*/ 2201 w 2251"/>
                <a:gd name="T17" fmla="*/ 49 h 2251"/>
                <a:gd name="T18" fmla="*/ 2201 w 2251"/>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1">
                  <a:moveTo>
                    <a:pt x="0" y="0"/>
                  </a:moveTo>
                  <a:lnTo>
                    <a:pt x="0" y="2250"/>
                  </a:lnTo>
                  <a:lnTo>
                    <a:pt x="2250" y="2250"/>
                  </a:lnTo>
                  <a:lnTo>
                    <a:pt x="2250" y="0"/>
                  </a:lnTo>
                  <a:lnTo>
                    <a:pt x="0" y="0"/>
                  </a:lnTo>
                  <a:close/>
                  <a:moveTo>
                    <a:pt x="2201" y="2201"/>
                  </a:moveTo>
                  <a:lnTo>
                    <a:pt x="74" y="2201"/>
                  </a:lnTo>
                  <a:lnTo>
                    <a:pt x="74" y="49"/>
                  </a:lnTo>
                  <a:lnTo>
                    <a:pt x="2201" y="49"/>
                  </a:lnTo>
                  <a:lnTo>
                    <a:pt x="2201" y="2201"/>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60" name="Freeform 59">
              <a:extLst>
                <a:ext uri="{FF2B5EF4-FFF2-40B4-BE49-F238E27FC236}">
                  <a16:creationId xmlns:a16="http://schemas.microsoft.com/office/drawing/2014/main" id="{125F51B3-9357-D14C-B9E0-046A337B298C}"/>
                </a:ext>
              </a:extLst>
            </p:cNvPr>
            <p:cNvSpPr>
              <a:spLocks noChangeArrowheads="1"/>
            </p:cNvSpPr>
            <p:nvPr/>
          </p:nvSpPr>
          <p:spPr bwMode="auto">
            <a:xfrm>
              <a:off x="6919952" y="150705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7" y="1559"/>
                    <a:pt x="767" y="1559"/>
                  </a:cubicBezTo>
                  <a:cubicBezTo>
                    <a:pt x="346" y="1559"/>
                    <a:pt x="0" y="1212"/>
                    <a:pt x="0" y="792"/>
                  </a:cubicBezTo>
                  <a:cubicBezTo>
                    <a:pt x="0" y="347"/>
                    <a:pt x="346" y="0"/>
                    <a:pt x="767" y="0"/>
                  </a:cubicBezTo>
                  <a:cubicBezTo>
                    <a:pt x="1187" y="0"/>
                    <a:pt x="1533" y="347"/>
                    <a:pt x="1533" y="792"/>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61" name="Freeform 60">
              <a:extLst>
                <a:ext uri="{FF2B5EF4-FFF2-40B4-BE49-F238E27FC236}">
                  <a16:creationId xmlns:a16="http://schemas.microsoft.com/office/drawing/2014/main" id="{9B671641-F70E-CA46-88D2-154A93B5C55C}"/>
                </a:ext>
              </a:extLst>
            </p:cNvPr>
            <p:cNvSpPr>
              <a:spLocks noChangeArrowheads="1"/>
            </p:cNvSpPr>
            <p:nvPr/>
          </p:nvSpPr>
          <p:spPr bwMode="auto">
            <a:xfrm>
              <a:off x="6889675" y="1480179"/>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1 h 2251"/>
                <a:gd name="T12" fmla="*/ 74 w 2252"/>
                <a:gd name="T13" fmla="*/ 2201 h 2251"/>
                <a:gd name="T14" fmla="*/ 74 w 2252"/>
                <a:gd name="T15" fmla="*/ 74 h 2251"/>
                <a:gd name="T16" fmla="*/ 2201 w 2252"/>
                <a:gd name="T17" fmla="*/ 74 h 2251"/>
                <a:gd name="T18" fmla="*/ 2201 w 2252"/>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1"/>
                  </a:moveTo>
                  <a:lnTo>
                    <a:pt x="74" y="2201"/>
                  </a:lnTo>
                  <a:lnTo>
                    <a:pt x="74" y="74"/>
                  </a:lnTo>
                  <a:lnTo>
                    <a:pt x="2201" y="74"/>
                  </a:lnTo>
                  <a:lnTo>
                    <a:pt x="2201" y="2201"/>
                  </a:lnTo>
                  <a:close/>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sp>
          <p:nvSpPr>
            <p:cNvPr id="62" name="Freeform 1">
              <a:extLst>
                <a:ext uri="{FF2B5EF4-FFF2-40B4-BE49-F238E27FC236}">
                  <a16:creationId xmlns:a16="http://schemas.microsoft.com/office/drawing/2014/main" id="{579E7BA9-14B6-E942-9D79-6DFD93DDDB6E}"/>
                </a:ext>
              </a:extLst>
            </p:cNvPr>
            <p:cNvSpPr>
              <a:spLocks noChangeArrowheads="1"/>
            </p:cNvSpPr>
            <p:nvPr/>
          </p:nvSpPr>
          <p:spPr bwMode="auto">
            <a:xfrm>
              <a:off x="5612957" y="941"/>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290913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078" y="1384632"/>
            <a:ext cx="3807095" cy="2702678"/>
          </a:xfrm>
          <a:prstGeom prst="rect">
            <a:avLst/>
          </a:prstGeom>
        </p:spPr>
      </p:pic>
      <p:sp>
        <p:nvSpPr>
          <p:cNvPr id="6" name="Title 5">
            <a:extLst>
              <a:ext uri="{FF2B5EF4-FFF2-40B4-BE49-F238E27FC236}">
                <a16:creationId xmlns:a16="http://schemas.microsoft.com/office/drawing/2014/main" id="{05ABE3F7-96D1-EC42-B68D-8D7DD8EAD197}"/>
              </a:ext>
            </a:extLst>
          </p:cNvPr>
          <p:cNvSpPr>
            <a:spLocks noGrp="1"/>
          </p:cNvSpPr>
          <p:nvPr>
            <p:ph type="title"/>
          </p:nvPr>
        </p:nvSpPr>
        <p:spPr/>
        <p:txBody>
          <a:bodyPr/>
          <a:lstStyle/>
          <a:p>
            <a:r>
              <a:rPr lang="en-US" dirty="0"/>
              <a:t>Planned ACCS Updates</a:t>
            </a:r>
          </a:p>
        </p:txBody>
      </p:sp>
      <p:sp>
        <p:nvSpPr>
          <p:cNvPr id="7" name="Content Placeholder 6">
            <a:extLst>
              <a:ext uri="{FF2B5EF4-FFF2-40B4-BE49-F238E27FC236}">
                <a16:creationId xmlns:a16="http://schemas.microsoft.com/office/drawing/2014/main" id="{AF773FAD-AB8F-9242-A0F5-5B20747AE80F}"/>
              </a:ext>
            </a:extLst>
          </p:cNvPr>
          <p:cNvSpPr>
            <a:spLocks noGrp="1"/>
          </p:cNvSpPr>
          <p:nvPr>
            <p:ph idx="1"/>
          </p:nvPr>
        </p:nvSpPr>
        <p:spPr>
          <a:xfrm>
            <a:off x="624646" y="1553901"/>
            <a:ext cx="3543431" cy="2903800"/>
          </a:xfrm>
        </p:spPr>
        <p:txBody>
          <a:bodyPr>
            <a:normAutofit lnSpcReduction="10000"/>
          </a:bodyPr>
          <a:lstStyle/>
          <a:p>
            <a:r>
              <a:rPr lang="en-US" dirty="0">
                <a:cs typeface="Calibri"/>
              </a:rPr>
              <a:t>Build as OCI-native service </a:t>
            </a:r>
          </a:p>
          <a:p>
            <a:pPr lvl="1"/>
            <a:r>
              <a:rPr lang="en-US" dirty="0">
                <a:cs typeface="Calibri"/>
              </a:rPr>
              <a:t>Built on top of Kubernetes Platform Services</a:t>
            </a:r>
          </a:p>
          <a:p>
            <a:pPr lvl="1"/>
            <a:r>
              <a:rPr lang="en-US" dirty="0">
                <a:cs typeface="Calibri"/>
              </a:rPr>
              <a:t>We handle deployment, keeping it running and provide logs and curated set of metrics</a:t>
            </a:r>
          </a:p>
          <a:p>
            <a:pPr lvl="1"/>
            <a:r>
              <a:rPr lang="en-US" dirty="0">
                <a:cs typeface="Calibri"/>
              </a:rPr>
              <a:t>Provide service bindings to other services inside or outside of OCI</a:t>
            </a:r>
          </a:p>
          <a:p>
            <a:pPr lvl="1"/>
            <a:r>
              <a:rPr lang="en-US" dirty="0">
                <a:cs typeface="Calibri"/>
              </a:rPr>
              <a:t>Support “bring your runtime” and “create your container from source” scenarios</a:t>
            </a:r>
          </a:p>
          <a:p>
            <a:pPr marL="205740" lvl="1" indent="0">
              <a:buNone/>
            </a:pPr>
            <a:endParaRPr lang="en-US" dirty="0">
              <a:cs typeface="Calibri"/>
            </a:endParaRPr>
          </a:p>
          <a:p>
            <a:pPr lvl="1"/>
            <a:endParaRPr lang="en-US" dirty="0">
              <a:cs typeface="Calibri"/>
            </a:endParaRPr>
          </a:p>
          <a:p>
            <a:pPr lvl="1"/>
            <a:endParaRPr lang="en-US" dirty="0">
              <a:cs typeface="Calibri"/>
            </a:endParaRPr>
          </a:p>
          <a:p>
            <a:pPr marL="205740" lvl="1" indent="0">
              <a:buNone/>
            </a:pPr>
            <a:endParaRPr lang="en-US" dirty="0">
              <a:cs typeface="Calibri"/>
            </a:endParaRPr>
          </a:p>
        </p:txBody>
      </p:sp>
      <p:sp>
        <p:nvSpPr>
          <p:cNvPr id="4" name="Footer Placeholder 3">
            <a:extLst>
              <a:ext uri="{FF2B5EF4-FFF2-40B4-BE49-F238E27FC236}">
                <a16:creationId xmlns:a16="http://schemas.microsoft.com/office/drawing/2014/main" id="{2BB59359-12CB-F54D-BB03-D16C97A0AFF2}"/>
              </a:ext>
            </a:extLst>
          </p:cNvPr>
          <p:cNvSpPr>
            <a:spLocks noGrp="1"/>
          </p:cNvSpPr>
          <p:nvPr>
            <p:ph type="ftr" sz="quarter" idx="11"/>
          </p:nvPr>
        </p:nvSpPr>
        <p:spPr/>
        <p:txBody>
          <a:bodyPr/>
          <a:lstStyle/>
          <a:p>
            <a:r>
              <a:rPr lang="en-US">
                <a:solidFill>
                  <a:srgbClr val="5F5F5F"/>
                </a:solidFill>
              </a:rPr>
              <a:t>Oracle Confidential – Internal</a:t>
            </a:r>
          </a:p>
        </p:txBody>
      </p:sp>
      <p:sp>
        <p:nvSpPr>
          <p:cNvPr id="5" name="Slide Number Placeholder 4">
            <a:extLst>
              <a:ext uri="{FF2B5EF4-FFF2-40B4-BE49-F238E27FC236}">
                <a16:creationId xmlns:a16="http://schemas.microsoft.com/office/drawing/2014/main" id="{8499BAA4-8706-CE4C-B2CF-A959B2B9AD4C}"/>
              </a:ext>
            </a:extLst>
          </p:cNvPr>
          <p:cNvSpPr>
            <a:spLocks noGrp="1"/>
          </p:cNvSpPr>
          <p:nvPr>
            <p:ph type="sldNum" sz="quarter" idx="12"/>
          </p:nvPr>
        </p:nvSpPr>
        <p:spPr/>
        <p:txBody>
          <a:bodyPr/>
          <a:lstStyle/>
          <a:p>
            <a:fld id="{C51EAA63-D034-42AE-91FA-B13B9518C7BE}" type="slidenum">
              <a:rPr lang="en-US" smtClean="0">
                <a:solidFill>
                  <a:srgbClr val="5F5F5F"/>
                </a:solidFill>
              </a:rPr>
              <a:pPr/>
              <a:t>85</a:t>
            </a:fld>
            <a:endParaRPr lang="en-US">
              <a:solidFill>
                <a:srgbClr val="5F5F5F"/>
              </a:solidFill>
            </a:endParaRPr>
          </a:p>
        </p:txBody>
      </p:sp>
      <p:sp>
        <p:nvSpPr>
          <p:cNvPr id="8" name="Snip Same Side Corner Rectangle 7"/>
          <p:cNvSpPr/>
          <p:nvPr/>
        </p:nvSpPr>
        <p:spPr bwMode="gray">
          <a:xfrm rot="1746286">
            <a:off x="6687370" y="492226"/>
            <a:ext cx="2383436" cy="1044820"/>
          </a:xfrm>
          <a:prstGeom prst="snip2SameRect">
            <a:avLst>
              <a:gd name="adj1" fmla="val 16667"/>
              <a:gd name="adj2" fmla="val 19424"/>
            </a:avLst>
          </a:prstGeom>
          <a:solidFill>
            <a:schemeClr val="accent3"/>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2100" b="1" dirty="0">
                <a:solidFill>
                  <a:schemeClr val="bg1"/>
                </a:solidFill>
              </a:rPr>
              <a:t>EARLY DESIGN PHASE</a:t>
            </a:r>
          </a:p>
        </p:txBody>
      </p:sp>
    </p:spTree>
    <p:extLst>
      <p:ext uri="{BB962C8B-B14F-4D97-AF65-F5344CB8AC3E}">
        <p14:creationId xmlns:p14="http://schemas.microsoft.com/office/powerpoint/2010/main" val="1904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FE7D-8E78-4AD4-91A3-1D57FA83F530}"/>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F32641C5-7B3A-4956-9E27-5D4FB3E738C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C090D4C-566B-47C6-BCAF-49AC31D1DBC6}"/>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511F8D1B-C7AB-4B1B-9932-51149B4E71A1}"/>
              </a:ext>
            </a:extLst>
          </p:cNvPr>
          <p:cNvSpPr>
            <a:spLocks noGrp="1"/>
          </p:cNvSpPr>
          <p:nvPr>
            <p:ph type="sldNum" sz="quarter" idx="12"/>
          </p:nvPr>
        </p:nvSpPr>
        <p:spPr/>
        <p:txBody>
          <a:bodyPr/>
          <a:lstStyle/>
          <a:p>
            <a:fld id="{14F1411D-0280-154F-AEAC-4C20B7AA46B2}" type="slidenum">
              <a:rPr lang="nl-NL" smtClean="0"/>
              <a:t>86</a:t>
            </a:fld>
            <a:endParaRPr lang="nl-NL"/>
          </a:p>
        </p:txBody>
      </p:sp>
      <p:pic>
        <p:nvPicPr>
          <p:cNvPr id="6" name="Snagit_SNG873">
            <a:extLst>
              <a:ext uri="{FF2B5EF4-FFF2-40B4-BE49-F238E27FC236}">
                <a16:creationId xmlns:a16="http://schemas.microsoft.com/office/drawing/2014/main" id="{D03D2584-1343-41DE-9C86-E1E5C73FBD2D}"/>
              </a:ext>
            </a:extLst>
          </p:cNvPr>
          <p:cNvPicPr>
            <a:picLocks noChangeAspect="1"/>
          </p:cNvPicPr>
          <p:nvPr/>
        </p:nvPicPr>
        <p:blipFill>
          <a:blip r:embed="rId3"/>
          <a:stretch>
            <a:fillRect/>
          </a:stretch>
        </p:blipFill>
        <p:spPr>
          <a:xfrm>
            <a:off x="0" y="9385"/>
            <a:ext cx="9144000" cy="5124730"/>
          </a:xfrm>
          <a:prstGeom prst="rect">
            <a:avLst/>
          </a:prstGeom>
        </p:spPr>
      </p:pic>
    </p:spTree>
    <p:extLst>
      <p:ext uri="{BB962C8B-B14F-4D97-AF65-F5344CB8AC3E}">
        <p14:creationId xmlns:p14="http://schemas.microsoft.com/office/powerpoint/2010/main" val="35048468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06D7-7F26-4427-8AA8-064B8FE089C6}"/>
              </a:ext>
            </a:extLst>
          </p:cNvPr>
          <p:cNvSpPr>
            <a:spLocks noGrp="1"/>
          </p:cNvSpPr>
          <p:nvPr>
            <p:ph type="title"/>
          </p:nvPr>
        </p:nvSpPr>
        <p:spPr/>
        <p:txBody>
          <a:bodyPr/>
          <a:lstStyle/>
          <a:p>
            <a:endParaRPr lang="en-NL"/>
          </a:p>
        </p:txBody>
      </p:sp>
      <p:pic>
        <p:nvPicPr>
          <p:cNvPr id="7" name="Snagit_SNG890">
            <a:extLst>
              <a:ext uri="{FF2B5EF4-FFF2-40B4-BE49-F238E27FC236}">
                <a16:creationId xmlns:a16="http://schemas.microsoft.com/office/drawing/2014/main" id="{BBB1FD3C-24E6-4464-8CD0-232302333A98}"/>
              </a:ext>
            </a:extLst>
          </p:cNvPr>
          <p:cNvPicPr>
            <a:picLocks noGrp="1" noChangeAspect="1"/>
          </p:cNvPicPr>
          <p:nvPr>
            <p:ph idx="1"/>
          </p:nvPr>
        </p:nvPicPr>
        <p:blipFill>
          <a:blip r:embed="rId2"/>
          <a:stretch>
            <a:fillRect/>
          </a:stretch>
        </p:blipFill>
        <p:spPr>
          <a:xfrm>
            <a:off x="363885" y="216878"/>
            <a:ext cx="8244855" cy="4627980"/>
          </a:xfrm>
        </p:spPr>
      </p:pic>
      <p:sp>
        <p:nvSpPr>
          <p:cNvPr id="4" name="Footer Placeholder 3">
            <a:extLst>
              <a:ext uri="{FF2B5EF4-FFF2-40B4-BE49-F238E27FC236}">
                <a16:creationId xmlns:a16="http://schemas.microsoft.com/office/drawing/2014/main" id="{E5F55B3B-49BB-46F2-A9ED-7D8112CFD5FF}"/>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E9C97AB4-8861-42C4-ABC1-D4628D38B026}"/>
              </a:ext>
            </a:extLst>
          </p:cNvPr>
          <p:cNvSpPr>
            <a:spLocks noGrp="1"/>
          </p:cNvSpPr>
          <p:nvPr>
            <p:ph type="sldNum" sz="quarter" idx="12"/>
          </p:nvPr>
        </p:nvSpPr>
        <p:spPr/>
        <p:txBody>
          <a:bodyPr/>
          <a:lstStyle/>
          <a:p>
            <a:fld id="{14F1411D-0280-154F-AEAC-4C20B7AA46B2}" type="slidenum">
              <a:rPr lang="nl-NL" smtClean="0"/>
              <a:t>87</a:t>
            </a:fld>
            <a:endParaRPr lang="nl-NL"/>
          </a:p>
        </p:txBody>
      </p:sp>
    </p:spTree>
    <p:extLst>
      <p:ext uri="{BB962C8B-B14F-4D97-AF65-F5344CB8AC3E}">
        <p14:creationId xmlns:p14="http://schemas.microsoft.com/office/powerpoint/2010/main" val="1189038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8974-92F8-47A1-8C2C-01B3E5CF8170}"/>
              </a:ext>
            </a:extLst>
          </p:cNvPr>
          <p:cNvSpPr>
            <a:spLocks noGrp="1"/>
          </p:cNvSpPr>
          <p:nvPr>
            <p:ph type="title"/>
          </p:nvPr>
        </p:nvSpPr>
        <p:spPr/>
        <p:txBody>
          <a:bodyPr/>
          <a:lstStyle/>
          <a:p>
            <a:endParaRPr lang="en-NL"/>
          </a:p>
        </p:txBody>
      </p:sp>
      <p:pic>
        <p:nvPicPr>
          <p:cNvPr id="7" name="Snagit_SNG870">
            <a:extLst>
              <a:ext uri="{FF2B5EF4-FFF2-40B4-BE49-F238E27FC236}">
                <a16:creationId xmlns:a16="http://schemas.microsoft.com/office/drawing/2014/main" id="{FEA8434B-8999-4C7E-95B4-20C3D49BF9EE}"/>
              </a:ext>
            </a:extLst>
          </p:cNvPr>
          <p:cNvPicPr>
            <a:picLocks noGrp="1" noChangeAspect="1"/>
          </p:cNvPicPr>
          <p:nvPr>
            <p:ph idx="1"/>
          </p:nvPr>
        </p:nvPicPr>
        <p:blipFill>
          <a:blip r:embed="rId2"/>
          <a:stretch>
            <a:fillRect/>
          </a:stretch>
        </p:blipFill>
        <p:spPr>
          <a:xfrm>
            <a:off x="448344" y="288000"/>
            <a:ext cx="8072300" cy="4499590"/>
          </a:xfrm>
        </p:spPr>
      </p:pic>
      <p:sp>
        <p:nvSpPr>
          <p:cNvPr id="4" name="Footer Placeholder 3">
            <a:extLst>
              <a:ext uri="{FF2B5EF4-FFF2-40B4-BE49-F238E27FC236}">
                <a16:creationId xmlns:a16="http://schemas.microsoft.com/office/drawing/2014/main" id="{45F7EDCB-F2E1-4EF3-BF37-361C9F9C13FD}"/>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84A0ED71-CEED-4D9C-9C6E-EA99CB21E289}"/>
              </a:ext>
            </a:extLst>
          </p:cNvPr>
          <p:cNvSpPr>
            <a:spLocks noGrp="1"/>
          </p:cNvSpPr>
          <p:nvPr>
            <p:ph type="sldNum" sz="quarter" idx="12"/>
          </p:nvPr>
        </p:nvSpPr>
        <p:spPr/>
        <p:txBody>
          <a:bodyPr/>
          <a:lstStyle/>
          <a:p>
            <a:fld id="{14F1411D-0280-154F-AEAC-4C20B7AA46B2}" type="slidenum">
              <a:rPr lang="nl-NL" smtClean="0"/>
              <a:t>88</a:t>
            </a:fld>
            <a:endParaRPr lang="nl-NL"/>
          </a:p>
        </p:txBody>
      </p:sp>
    </p:spTree>
    <p:extLst>
      <p:ext uri="{BB962C8B-B14F-4D97-AF65-F5344CB8AC3E}">
        <p14:creationId xmlns:p14="http://schemas.microsoft.com/office/powerpoint/2010/main" val="3848080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042D-1154-40FE-8F9D-3E04A80B29EE}"/>
              </a:ext>
            </a:extLst>
          </p:cNvPr>
          <p:cNvSpPr>
            <a:spLocks noGrp="1"/>
          </p:cNvSpPr>
          <p:nvPr>
            <p:ph type="title"/>
          </p:nvPr>
        </p:nvSpPr>
        <p:spPr/>
        <p:txBody>
          <a:bodyPr/>
          <a:lstStyle/>
          <a:p>
            <a:endParaRPr lang="en-NL"/>
          </a:p>
        </p:txBody>
      </p:sp>
      <p:pic>
        <p:nvPicPr>
          <p:cNvPr id="7" name="Snagit_SNG878">
            <a:extLst>
              <a:ext uri="{FF2B5EF4-FFF2-40B4-BE49-F238E27FC236}">
                <a16:creationId xmlns:a16="http://schemas.microsoft.com/office/drawing/2014/main" id="{1AF9AEAB-2ACF-4CD4-B3DB-BDA6EAE0C41E}"/>
              </a:ext>
            </a:extLst>
          </p:cNvPr>
          <p:cNvPicPr>
            <a:picLocks noGrp="1" noChangeAspect="1"/>
          </p:cNvPicPr>
          <p:nvPr>
            <p:ph idx="1"/>
          </p:nvPr>
        </p:nvPicPr>
        <p:blipFill>
          <a:blip r:embed="rId2"/>
          <a:stretch>
            <a:fillRect/>
          </a:stretch>
        </p:blipFill>
        <p:spPr>
          <a:xfrm>
            <a:off x="572042" y="178419"/>
            <a:ext cx="8185202" cy="4547334"/>
          </a:xfrm>
        </p:spPr>
      </p:pic>
      <p:sp>
        <p:nvSpPr>
          <p:cNvPr id="4" name="Footer Placeholder 3">
            <a:extLst>
              <a:ext uri="{FF2B5EF4-FFF2-40B4-BE49-F238E27FC236}">
                <a16:creationId xmlns:a16="http://schemas.microsoft.com/office/drawing/2014/main" id="{C959572A-A377-4453-A17D-F3583671D764}"/>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58810F95-5E78-4933-9495-8FD9A1B2075B}"/>
              </a:ext>
            </a:extLst>
          </p:cNvPr>
          <p:cNvSpPr>
            <a:spLocks noGrp="1"/>
          </p:cNvSpPr>
          <p:nvPr>
            <p:ph type="sldNum" sz="quarter" idx="12"/>
          </p:nvPr>
        </p:nvSpPr>
        <p:spPr/>
        <p:txBody>
          <a:bodyPr/>
          <a:lstStyle/>
          <a:p>
            <a:fld id="{14F1411D-0280-154F-AEAC-4C20B7AA46B2}" type="slidenum">
              <a:rPr lang="nl-NL" smtClean="0"/>
              <a:t>89</a:t>
            </a:fld>
            <a:endParaRPr lang="nl-NL"/>
          </a:p>
        </p:txBody>
      </p:sp>
    </p:spTree>
    <p:extLst>
      <p:ext uri="{BB962C8B-B14F-4D97-AF65-F5344CB8AC3E}">
        <p14:creationId xmlns:p14="http://schemas.microsoft.com/office/powerpoint/2010/main" val="411700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5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17E5-03DB-4EE0-8DE4-98805A4E5F1B}"/>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C1A0C59A-5F21-4C24-ABF9-CA39FE220387}"/>
              </a:ext>
            </a:extLst>
          </p:cNvPr>
          <p:cNvSpPr>
            <a:spLocks noGrp="1"/>
          </p:cNvSpPr>
          <p:nvPr>
            <p:ph idx="1"/>
          </p:nvPr>
        </p:nvSpPr>
        <p:spPr>
          <a:xfrm>
            <a:off x="720003" y="936000"/>
            <a:ext cx="8259105" cy="3780000"/>
          </a:xfrm>
        </p:spPr>
        <p:txBody>
          <a:bodyPr/>
          <a:lstStyle/>
          <a:p>
            <a:r>
              <a:rPr lang="nl-NL" dirty="0"/>
              <a:t>IT has </a:t>
            </a:r>
            <a:r>
              <a:rPr lang="nl-NL" dirty="0" err="1"/>
              <a:t>to</a:t>
            </a:r>
            <a:r>
              <a:rPr lang="nl-NL" dirty="0"/>
              <a:t> </a:t>
            </a:r>
            <a:r>
              <a:rPr lang="nl-NL" dirty="0" err="1"/>
              <a:t>enable</a:t>
            </a:r>
            <a:r>
              <a:rPr lang="nl-NL" dirty="0"/>
              <a:t> business </a:t>
            </a:r>
            <a:r>
              <a:rPr lang="nl-NL" dirty="0" err="1"/>
              <a:t>objectives</a:t>
            </a:r>
            <a:endParaRPr lang="nl-NL" dirty="0"/>
          </a:p>
          <a:p>
            <a:pPr lvl="1"/>
            <a:r>
              <a:rPr lang="nl-NL" dirty="0" err="1"/>
              <a:t>Needs</a:t>
            </a:r>
            <a:r>
              <a:rPr lang="nl-NL" dirty="0"/>
              <a:t> </a:t>
            </a:r>
            <a:r>
              <a:rPr lang="nl-NL" dirty="0" err="1"/>
              <a:t>to</a:t>
            </a:r>
            <a:r>
              <a:rPr lang="nl-NL" dirty="0"/>
              <a:t> </a:t>
            </a:r>
            <a:r>
              <a:rPr lang="nl-NL" dirty="0" err="1"/>
              <a:t>be</a:t>
            </a:r>
            <a:r>
              <a:rPr lang="nl-NL" dirty="0"/>
              <a:t> </a:t>
            </a:r>
            <a:r>
              <a:rPr lang="nl-NL" dirty="0" err="1"/>
              <a:t>flexible</a:t>
            </a:r>
            <a:r>
              <a:rPr lang="nl-NL" dirty="0"/>
              <a:t> – </a:t>
            </a:r>
            <a:r>
              <a:rPr lang="nl-NL" dirty="0" err="1"/>
              <a:t>regarding</a:t>
            </a:r>
            <a:r>
              <a:rPr lang="nl-NL" dirty="0"/>
              <a:t> </a:t>
            </a:r>
            <a:r>
              <a:rPr lang="nl-NL" dirty="0" err="1"/>
              <a:t>function</a:t>
            </a:r>
            <a:r>
              <a:rPr lang="nl-NL" dirty="0"/>
              <a:t> </a:t>
            </a:r>
            <a:r>
              <a:rPr lang="nl-NL" dirty="0" err="1"/>
              <a:t>and</a:t>
            </a:r>
            <a:r>
              <a:rPr lang="nl-NL" dirty="0"/>
              <a:t> non-</a:t>
            </a:r>
            <a:r>
              <a:rPr lang="nl-NL" dirty="0" err="1"/>
              <a:t>functional</a:t>
            </a:r>
            <a:r>
              <a:rPr lang="nl-NL" dirty="0"/>
              <a:t> </a:t>
            </a:r>
            <a:r>
              <a:rPr lang="nl-NL" dirty="0" err="1"/>
              <a:t>requirements</a:t>
            </a:r>
            <a:endParaRPr lang="nl-NL" dirty="0"/>
          </a:p>
          <a:p>
            <a:r>
              <a:rPr lang="nl-NL" dirty="0" err="1"/>
              <a:t>Operational</a:t>
            </a:r>
            <a:r>
              <a:rPr lang="nl-NL" dirty="0"/>
              <a:t> focus has </a:t>
            </a:r>
            <a:r>
              <a:rPr lang="nl-NL" dirty="0" err="1"/>
              <a:t>to</a:t>
            </a:r>
            <a:r>
              <a:rPr lang="nl-NL" dirty="0"/>
              <a:t> </a:t>
            </a:r>
            <a:r>
              <a:rPr lang="nl-NL" dirty="0" err="1"/>
              <a:t>be</a:t>
            </a:r>
            <a:r>
              <a:rPr lang="nl-NL" dirty="0"/>
              <a:t> on </a:t>
            </a:r>
            <a:r>
              <a:rPr lang="nl-NL" dirty="0" err="1"/>
              <a:t>the</a:t>
            </a:r>
            <a:r>
              <a:rPr lang="nl-NL" dirty="0"/>
              <a:t> </a:t>
            </a:r>
            <a:r>
              <a:rPr lang="nl-NL" dirty="0" err="1"/>
              <a:t>combination</a:t>
            </a:r>
            <a:r>
              <a:rPr lang="nl-NL" dirty="0"/>
              <a:t> of </a:t>
            </a:r>
            <a:r>
              <a:rPr lang="nl-NL" dirty="0" err="1"/>
              <a:t>application</a:t>
            </a:r>
            <a:r>
              <a:rPr lang="nl-NL" dirty="0"/>
              <a:t> </a:t>
            </a:r>
            <a:r>
              <a:rPr lang="nl-NL" dirty="0" err="1"/>
              <a:t>and</a:t>
            </a:r>
            <a:r>
              <a:rPr lang="nl-NL" dirty="0"/>
              <a:t> platform</a:t>
            </a:r>
          </a:p>
          <a:p>
            <a:pPr lvl="1"/>
            <a:r>
              <a:rPr lang="nl-NL" dirty="0"/>
              <a:t>No </a:t>
            </a:r>
            <a:r>
              <a:rPr lang="nl-NL" dirty="0" err="1"/>
              <a:t>one</a:t>
            </a:r>
            <a:r>
              <a:rPr lang="nl-NL" dirty="0"/>
              <a:t> </a:t>
            </a:r>
            <a:r>
              <a:rPr lang="nl-NL" dirty="0" err="1"/>
              <a:t>pays</a:t>
            </a:r>
            <a:r>
              <a:rPr lang="nl-NL" dirty="0"/>
              <a:t> for a running platform &amp; </a:t>
            </a:r>
            <a:r>
              <a:rPr lang="nl-NL" dirty="0" err="1"/>
              <a:t>infrastructure</a:t>
            </a:r>
            <a:r>
              <a:rPr lang="nl-NL" dirty="0"/>
              <a:t> as </a:t>
            </a:r>
            <a:r>
              <a:rPr lang="nl-NL" dirty="0" err="1"/>
              <a:t>such</a:t>
            </a:r>
            <a:r>
              <a:rPr lang="nl-NL" dirty="0"/>
              <a:t>!</a:t>
            </a:r>
          </a:p>
          <a:p>
            <a:r>
              <a:rPr lang="nl-NL" dirty="0"/>
              <a:t>Development focus has </a:t>
            </a:r>
            <a:r>
              <a:rPr lang="nl-NL" dirty="0" err="1"/>
              <a:t>to</a:t>
            </a:r>
            <a:r>
              <a:rPr lang="nl-NL" dirty="0"/>
              <a:t> </a:t>
            </a:r>
            <a:r>
              <a:rPr lang="nl-NL" dirty="0" err="1"/>
              <a:t>be</a:t>
            </a:r>
            <a:r>
              <a:rPr lang="nl-NL" dirty="0"/>
              <a:t> on </a:t>
            </a:r>
            <a:r>
              <a:rPr lang="nl-NL" dirty="0" err="1"/>
              <a:t>the</a:t>
            </a:r>
            <a:r>
              <a:rPr lang="nl-NL" dirty="0"/>
              <a:t> </a:t>
            </a:r>
            <a:r>
              <a:rPr lang="nl-NL" dirty="0" err="1"/>
              <a:t>combination</a:t>
            </a:r>
            <a:r>
              <a:rPr lang="nl-NL" dirty="0"/>
              <a:t> of </a:t>
            </a:r>
            <a:r>
              <a:rPr lang="nl-NL" dirty="0" err="1"/>
              <a:t>application</a:t>
            </a:r>
            <a:r>
              <a:rPr lang="nl-NL" dirty="0"/>
              <a:t> </a:t>
            </a:r>
            <a:r>
              <a:rPr lang="nl-NL" dirty="0" err="1"/>
              <a:t>and</a:t>
            </a:r>
            <a:r>
              <a:rPr lang="nl-NL" dirty="0"/>
              <a:t> platform</a:t>
            </a:r>
          </a:p>
          <a:p>
            <a:pPr lvl="1"/>
            <a:r>
              <a:rPr lang="nl-NL" dirty="0" err="1"/>
              <a:t>And</a:t>
            </a:r>
            <a:r>
              <a:rPr lang="nl-NL" dirty="0"/>
              <a:t> on making </a:t>
            </a:r>
            <a:r>
              <a:rPr lang="nl-NL" dirty="0" err="1"/>
              <a:t>functionality</a:t>
            </a:r>
            <a:r>
              <a:rPr lang="nl-NL" dirty="0"/>
              <a:t> </a:t>
            </a:r>
            <a:r>
              <a:rPr lang="nl-NL" dirty="0" err="1"/>
              <a:t>work</a:t>
            </a:r>
            <a:r>
              <a:rPr lang="nl-NL" dirty="0"/>
              <a:t> for </a:t>
            </a:r>
            <a:r>
              <a:rPr lang="nl-NL" dirty="0" err="1"/>
              <a:t>the</a:t>
            </a:r>
            <a:r>
              <a:rPr lang="nl-NL" dirty="0"/>
              <a:t> business </a:t>
            </a:r>
            <a:r>
              <a:rPr lang="nl-NL" dirty="0" err="1"/>
              <a:t>objectives</a:t>
            </a:r>
            <a:endParaRPr lang="nl-NL" dirty="0"/>
          </a:p>
          <a:p>
            <a:r>
              <a:rPr lang="nl-NL" dirty="0" err="1"/>
              <a:t>DevOps</a:t>
            </a:r>
            <a:r>
              <a:rPr lang="nl-NL" dirty="0"/>
              <a:t> is </a:t>
            </a:r>
            <a:r>
              <a:rPr lang="nl-NL" dirty="0" err="1"/>
              <a:t>the</a:t>
            </a:r>
            <a:r>
              <a:rPr lang="nl-NL" dirty="0"/>
              <a:t> </a:t>
            </a:r>
            <a:r>
              <a:rPr lang="nl-NL" dirty="0" err="1"/>
              <a:t>merging</a:t>
            </a:r>
            <a:r>
              <a:rPr lang="nl-NL" dirty="0"/>
              <a:t> of </a:t>
            </a:r>
            <a:r>
              <a:rPr lang="nl-NL" dirty="0" err="1"/>
              <a:t>minds</a:t>
            </a:r>
            <a:r>
              <a:rPr lang="nl-NL" dirty="0"/>
              <a:t> on these shared goals:</a:t>
            </a:r>
            <a:br>
              <a:rPr lang="nl-NL" dirty="0"/>
            </a:br>
            <a:r>
              <a:rPr lang="nl-NL" i="1" dirty="0"/>
              <a:t>Application &amp; Platform form a single </a:t>
            </a:r>
            <a:r>
              <a:rPr lang="nl-NL" i="1" dirty="0" err="1"/>
              <a:t>entity</a:t>
            </a:r>
            <a:r>
              <a:rPr lang="nl-NL" i="1" dirty="0"/>
              <a:t> </a:t>
            </a:r>
            <a:r>
              <a:rPr lang="nl-NL" i="1" dirty="0" err="1"/>
              <a:t>that</a:t>
            </a:r>
            <a:r>
              <a:rPr lang="nl-NL" i="1" dirty="0"/>
              <a:t> has </a:t>
            </a:r>
            <a:r>
              <a:rPr lang="nl-NL" i="1" dirty="0" err="1"/>
              <a:t>to</a:t>
            </a:r>
            <a:r>
              <a:rPr lang="nl-NL" i="1" dirty="0"/>
              <a:t> run in </a:t>
            </a:r>
            <a:r>
              <a:rPr lang="nl-NL" i="1" dirty="0" err="1"/>
              <a:t>production</a:t>
            </a:r>
            <a:r>
              <a:rPr lang="nl-NL" i="1" dirty="0"/>
              <a:t> </a:t>
            </a:r>
            <a:r>
              <a:rPr lang="nl-NL" i="1" dirty="0" err="1"/>
              <a:t>to</a:t>
            </a:r>
            <a:r>
              <a:rPr lang="nl-NL" i="1" dirty="0"/>
              <a:t> have </a:t>
            </a:r>
            <a:r>
              <a:rPr lang="nl-NL" i="1" dirty="0" err="1"/>
              <a:t>any</a:t>
            </a:r>
            <a:r>
              <a:rPr lang="nl-NL" i="1" dirty="0"/>
              <a:t> </a:t>
            </a:r>
            <a:r>
              <a:rPr lang="nl-NL" i="1" dirty="0" err="1"/>
              <a:t>value</a:t>
            </a:r>
            <a:r>
              <a:rPr lang="nl-NL" i="1" dirty="0"/>
              <a:t> at </a:t>
            </a:r>
            <a:r>
              <a:rPr lang="nl-NL" i="1" dirty="0" err="1"/>
              <a:t>all</a:t>
            </a:r>
            <a:endParaRPr lang="nl-NL" i="1" dirty="0"/>
          </a:p>
          <a:p>
            <a:r>
              <a:rPr lang="nl-NL" dirty="0"/>
              <a:t>Containers </a:t>
            </a:r>
            <a:r>
              <a:rPr lang="nl-NL" dirty="0" err="1"/>
              <a:t>and</a:t>
            </a:r>
            <a:r>
              <a:rPr lang="nl-NL" dirty="0"/>
              <a:t> </a:t>
            </a:r>
            <a:r>
              <a:rPr lang="nl-NL" dirty="0" err="1"/>
              <a:t>the</a:t>
            </a:r>
            <a:r>
              <a:rPr lang="nl-NL" dirty="0"/>
              <a:t> </a:t>
            </a:r>
            <a:r>
              <a:rPr lang="nl-NL" dirty="0" err="1"/>
              <a:t>Kubernetes</a:t>
            </a:r>
            <a:r>
              <a:rPr lang="nl-NL" dirty="0"/>
              <a:t> platform </a:t>
            </a:r>
            <a:r>
              <a:rPr lang="nl-NL" dirty="0" err="1"/>
              <a:t>enable</a:t>
            </a:r>
            <a:r>
              <a:rPr lang="nl-NL" dirty="0"/>
              <a:t> </a:t>
            </a:r>
            <a:r>
              <a:rPr lang="nl-NL" dirty="0" err="1"/>
              <a:t>DevOps</a:t>
            </a:r>
            <a:r>
              <a:rPr lang="nl-NL" dirty="0"/>
              <a:t>, microservices </a:t>
            </a:r>
            <a:r>
              <a:rPr lang="nl-NL" dirty="0" err="1"/>
              <a:t>and</a:t>
            </a:r>
            <a:r>
              <a:rPr lang="nl-NL" dirty="0"/>
              <a:t> </a:t>
            </a:r>
            <a:r>
              <a:rPr lang="nl-NL" dirty="0" err="1"/>
              <a:t>automation</a:t>
            </a:r>
            <a:r>
              <a:rPr lang="nl-NL" dirty="0"/>
              <a:t> of </a:t>
            </a:r>
            <a:r>
              <a:rPr lang="nl-NL" dirty="0" err="1"/>
              <a:t>application</a:t>
            </a:r>
            <a:r>
              <a:rPr lang="nl-NL" dirty="0"/>
              <a:t> </a:t>
            </a:r>
            <a:r>
              <a:rPr lang="nl-NL" dirty="0" err="1"/>
              <a:t>and</a:t>
            </a:r>
            <a:r>
              <a:rPr lang="nl-NL" dirty="0"/>
              <a:t> platform/</a:t>
            </a:r>
            <a:r>
              <a:rPr lang="nl-NL" dirty="0" err="1"/>
              <a:t>infrastructure</a:t>
            </a:r>
            <a:r>
              <a:rPr lang="nl-NL" dirty="0"/>
              <a:t> management</a:t>
            </a:r>
          </a:p>
          <a:p>
            <a:pPr lvl="1"/>
            <a:r>
              <a:rPr lang="nl-NL" dirty="0" err="1"/>
              <a:t>Automated</a:t>
            </a:r>
            <a:r>
              <a:rPr lang="nl-NL" dirty="0"/>
              <a:t> </a:t>
            </a:r>
            <a:r>
              <a:rPr lang="nl-NL" dirty="0" err="1"/>
              <a:t>build</a:t>
            </a:r>
            <a:r>
              <a:rPr lang="nl-NL" dirty="0"/>
              <a:t> </a:t>
            </a:r>
            <a:r>
              <a:rPr lang="nl-NL" dirty="0" err="1"/>
              <a:t>and</a:t>
            </a:r>
            <a:r>
              <a:rPr lang="nl-NL" dirty="0"/>
              <a:t> delivery, </a:t>
            </a:r>
            <a:r>
              <a:rPr lang="nl-NL" dirty="0" err="1"/>
              <a:t>scalable</a:t>
            </a:r>
            <a:r>
              <a:rPr lang="nl-NL" dirty="0"/>
              <a:t>, </a:t>
            </a:r>
            <a:r>
              <a:rPr lang="nl-NL" dirty="0" err="1"/>
              <a:t>automated</a:t>
            </a:r>
            <a:r>
              <a:rPr lang="nl-NL" dirty="0"/>
              <a:t> recovery </a:t>
            </a:r>
            <a:r>
              <a:rPr lang="nl-NL" dirty="0" err="1"/>
              <a:t>and</a:t>
            </a:r>
            <a:r>
              <a:rPr lang="nl-NL" dirty="0"/>
              <a:t> </a:t>
            </a:r>
            <a:r>
              <a:rPr lang="nl-NL" dirty="0" err="1"/>
              <a:t>roll</a:t>
            </a:r>
            <a:r>
              <a:rPr lang="nl-NL" dirty="0"/>
              <a:t> out, smart routing</a:t>
            </a:r>
          </a:p>
          <a:p>
            <a:pPr lvl="1"/>
            <a:r>
              <a:rPr lang="nl-NL" dirty="0" err="1"/>
              <a:t>Increasingly</a:t>
            </a:r>
            <a:r>
              <a:rPr lang="nl-NL" dirty="0"/>
              <a:t> relevant: Cloud Native, Service </a:t>
            </a:r>
            <a:r>
              <a:rPr lang="nl-NL" dirty="0" err="1"/>
              <a:t>Mesh</a:t>
            </a:r>
            <a:r>
              <a:rPr lang="nl-NL" dirty="0"/>
              <a:t>, </a:t>
            </a:r>
            <a:r>
              <a:rPr lang="nl-NL" i="1" dirty="0" err="1"/>
              <a:t>Serverless</a:t>
            </a:r>
            <a:endParaRPr lang="nl-NL" i="1" dirty="0"/>
          </a:p>
          <a:p>
            <a:pPr lvl="1"/>
            <a:endParaRPr lang="nl-NL" dirty="0"/>
          </a:p>
        </p:txBody>
      </p:sp>
      <p:sp>
        <p:nvSpPr>
          <p:cNvPr id="4" name="Footer Placeholder 3">
            <a:extLst>
              <a:ext uri="{FF2B5EF4-FFF2-40B4-BE49-F238E27FC236}">
                <a16:creationId xmlns:a16="http://schemas.microsoft.com/office/drawing/2014/main" id="{2768713C-5155-493F-8DBA-F76D1E4AE726}"/>
              </a:ext>
            </a:extLst>
          </p:cNvPr>
          <p:cNvSpPr>
            <a:spLocks noGrp="1"/>
          </p:cNvSpPr>
          <p:nvPr>
            <p:ph type="ftr" sz="quarter" idx="11"/>
          </p:nvPr>
        </p:nvSpPr>
        <p:spPr/>
        <p:txBody>
          <a:bodyPr/>
          <a:lstStyle/>
          <a:p>
            <a:r>
              <a:rPr lang="sv-SE"/>
              <a:t>AMIS SIG Introduction Docker &amp; Kubernetes</a:t>
            </a:r>
            <a:endParaRPr lang="nl-NL"/>
          </a:p>
        </p:txBody>
      </p:sp>
    </p:spTree>
    <p:extLst>
      <p:ext uri="{BB962C8B-B14F-4D97-AF65-F5344CB8AC3E}">
        <p14:creationId xmlns:p14="http://schemas.microsoft.com/office/powerpoint/2010/main" val="156658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p:txBody>
          <a:bodyPr/>
          <a:lstStyle/>
          <a:p>
            <a:r>
              <a:rPr lang="nl-NL" dirty="0"/>
              <a:t>Contact Details</a:t>
            </a:r>
            <a:endParaRPr lang="en-NL" dirty="0"/>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p:txBody>
          <a:bodyPr/>
          <a:lstStyle/>
          <a:p>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sv-SE"/>
              <a:t>AMIS SIG Introduction Docker &amp; Kubernetes</a:t>
            </a:r>
            <a:endParaRPr lang="nl-NL"/>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pic>
        <p:nvPicPr>
          <p:cNvPr id="8" name="Picture Placeholder 3">
            <a:extLst>
              <a:ext uri="{FF2B5EF4-FFF2-40B4-BE49-F238E27FC236}">
                <a16:creationId xmlns:a16="http://schemas.microsoft.com/office/drawing/2014/main" id="{3C778C16-168E-471F-87BA-8F9EC1F80646}"/>
              </a:ext>
            </a:extLst>
          </p:cNvPr>
          <p:cNvPicPr>
            <a:picLocks noChangeAspect="1"/>
          </p:cNvPicPr>
          <p:nvPr/>
        </p:nvPicPr>
        <p:blipFill rotWithShape="1">
          <a:blip r:embed="rId2">
            <a:extLst>
              <a:ext uri="{28A0092B-C50C-407E-A947-70E740481C1C}">
                <a14:useLocalDpi xmlns:a14="http://schemas.microsoft.com/office/drawing/2010/main" val="0"/>
              </a:ext>
            </a:extLst>
          </a:blip>
          <a:srcRect t="71" r="51394" b="71"/>
          <a:stretch/>
        </p:blipFill>
        <p:spPr>
          <a:xfrm>
            <a:off x="4699417" y="897988"/>
            <a:ext cx="4444583" cy="3348000"/>
          </a:xfrm>
          <a:prstGeom prst="rect">
            <a:avLst/>
          </a:prstGeom>
          <a:noFill/>
        </p:spPr>
      </p:pic>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bg1"/>
                </a:solidFill>
              </a:rPr>
              <a:t>Blog: 	</a:t>
            </a:r>
            <a:r>
              <a:rPr lang="en-US" sz="1200" b="1" dirty="0">
                <a:solidFill>
                  <a:schemeClr val="bg1"/>
                </a:solidFill>
                <a:hlinkClick r:id="rId3">
                  <a:extLst>
                    <a:ext uri="{A12FA001-AC4F-418D-AE19-62706E023703}">
                      <ahyp:hlinkClr xmlns:ahyp="http://schemas.microsoft.com/office/drawing/2018/hyperlinkcolor" val="tx"/>
                    </a:ext>
                  </a:extLst>
                </a:hlinkClick>
              </a:rPr>
              <a:t>technology.amis.nl</a:t>
            </a:r>
            <a:endParaRPr lang="en-US" sz="1200" b="1" dirty="0">
              <a:solidFill>
                <a:schemeClr val="bg1"/>
              </a:solidFill>
            </a:endParaRPr>
          </a:p>
          <a:p>
            <a:pPr marL="0" indent="0">
              <a:buNone/>
            </a:pPr>
            <a:r>
              <a:rPr lang="en-US" sz="1200" b="1" dirty="0">
                <a:solidFill>
                  <a:schemeClr val="bg1"/>
                </a:solidFill>
              </a:rPr>
              <a:t>			</a:t>
            </a:r>
          </a:p>
          <a:p>
            <a:r>
              <a:rPr lang="en-US" sz="1200" b="1" dirty="0">
                <a:solidFill>
                  <a:schemeClr val="bg1"/>
                </a:solidFill>
              </a:rPr>
              <a:t>Email: 	</a:t>
            </a:r>
            <a:r>
              <a:rPr lang="en-US" sz="1200" b="1" dirty="0">
                <a:solidFill>
                  <a:schemeClr val="bg1"/>
                </a:solidFill>
                <a:hlinkClick r:id="rId4">
                  <a:extLst>
                    <a:ext uri="{A12FA001-AC4F-418D-AE19-62706E023703}">
                      <ahyp:hlinkClr xmlns:ahyp="http://schemas.microsoft.com/office/drawing/2018/hyperlinkcolor" val="tx"/>
                    </a:ext>
                  </a:extLst>
                </a:hlinkClick>
              </a:rPr>
              <a:t>lucas.jellema@amis.nl</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endParaRPr lang="en-US" sz="1200" b="1" dirty="0">
              <a:solidFill>
                <a:schemeClr val="bg1"/>
              </a:solidFill>
            </a:endParaRPr>
          </a:p>
          <a:p>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a:solidFill>
                  <a:schemeClr val="bg1"/>
                </a:solidFill>
                <a:hlinkClick r:id="rId5">
                  <a:extLst>
                    <a:ext uri="{A12FA001-AC4F-418D-AE19-62706E023703}">
                      <ahyp:hlinkClr xmlns:ahyp="http://schemas.microsoft.com/office/drawing/2018/hyperlinkcolor" val="tx"/>
                    </a:ext>
                  </a:extLst>
                </a:hlinkClick>
              </a:rPr>
              <a:t>www.amis.nl</a:t>
            </a:r>
            <a:r>
              <a:rPr lang="en-US" sz="1200" b="1" dirty="0">
                <a:solidFill>
                  <a:schemeClr val="bg1"/>
                </a:solidFill>
              </a:rPr>
              <a:t>, </a:t>
            </a:r>
            <a:r>
              <a:rPr lang="en-US" sz="1200" b="1" dirty="0">
                <a:solidFill>
                  <a:schemeClr val="bg1"/>
                </a:solidFill>
                <a:hlinkClick r:id="rId6">
                  <a:extLst>
                    <a:ext uri="{A12FA001-AC4F-418D-AE19-62706E023703}">
                      <ahyp:hlinkClr xmlns:ahyp="http://schemas.microsoft.com/office/drawing/2018/hyperlinkcolor" val="tx"/>
                    </a:ext>
                  </a:extLst>
                </a:hlinkClick>
              </a:rPr>
              <a:t>info@amis.nl</a:t>
            </a:r>
            <a:br>
              <a:rPr lang="en-US" sz="1200" b="1" dirty="0">
                <a:solidFill>
                  <a:schemeClr val="bg1"/>
                </a:solidFill>
              </a:rPr>
            </a:br>
            <a:r>
              <a:rPr lang="en-US" sz="1200" b="1" dirty="0">
                <a:solidFill>
                  <a:schemeClr val="bg1"/>
                </a:solidFill>
              </a:rPr>
              <a:t>		+31 306016000</a:t>
            </a:r>
            <a:br>
              <a:rPr lang="en-US" sz="1200" b="1" dirty="0">
                <a:solidFill>
                  <a:schemeClr val="bg1"/>
                </a:solidFill>
              </a:rPr>
            </a:br>
            <a:r>
              <a:rPr lang="en-US" sz="1200" b="1" dirty="0">
                <a:solidFill>
                  <a:schemeClr val="bg1"/>
                </a:solidFill>
              </a:rPr>
              <a:t>          	</a:t>
            </a:r>
            <a:r>
              <a:rPr lang="en-US" sz="1200" b="1" dirty="0" err="1">
                <a:solidFill>
                  <a:schemeClr val="bg1"/>
                </a:solidFill>
              </a:rPr>
              <a:t>Edisonbaan</a:t>
            </a:r>
            <a:r>
              <a:rPr lang="en-US" sz="1200" b="1" dirty="0">
                <a:solidFill>
                  <a:schemeClr val="bg1"/>
                </a:solidFill>
              </a:rPr>
              <a:t> 15, </a:t>
            </a:r>
            <a:br>
              <a:rPr lang="en-US" sz="1200" b="1" dirty="0">
                <a:solidFill>
                  <a:schemeClr val="bg1"/>
                </a:solidFill>
              </a:rPr>
            </a:br>
            <a:r>
              <a:rPr lang="en-US" sz="1200" b="1" dirty="0">
                <a:solidFill>
                  <a:schemeClr val="bg1"/>
                </a:solidFill>
              </a:rPr>
              <a:t>		Nieuwegein</a:t>
            </a:r>
            <a:br>
              <a:rPr lang="en-US" sz="1200" b="1" dirty="0">
                <a:solidFill>
                  <a:schemeClr val="bg1"/>
                </a:solidFill>
              </a:rPr>
            </a:br>
            <a:r>
              <a:rPr lang="en-US" sz="1200" b="1" dirty="0">
                <a:solidFill>
                  <a:schemeClr val="bg1"/>
                </a:solidFill>
              </a:rPr>
              <a:t>				</a:t>
            </a:r>
          </a:p>
          <a:p>
            <a:endParaRPr lang="en-US" sz="1200" b="1" dirty="0">
              <a:solidFill>
                <a:schemeClr val="bg1"/>
              </a:solidFill>
            </a:endParaRPr>
          </a:p>
        </p:txBody>
      </p:sp>
      <p:pic>
        <p:nvPicPr>
          <p:cNvPr id="10" name="Picture 2">
            <a:extLst>
              <a:ext uri="{FF2B5EF4-FFF2-40B4-BE49-F238E27FC236}">
                <a16:creationId xmlns:a16="http://schemas.microsoft.com/office/drawing/2014/main" id="{14F2CB28-8283-4EA4-A41C-EF09077D4501}"/>
              </a:ext>
            </a:extLst>
          </p:cNvPr>
          <p:cNvPicPr>
            <a:picLocks noChangeAspect="1" noChangeArrowheads="1"/>
          </p:cNvPicPr>
          <p:nvPr/>
        </p:nvPicPr>
        <p:blipFill>
          <a:blip r:embed="rId7" cstate="print"/>
          <a:srcRect/>
          <a:stretch>
            <a:fillRect/>
          </a:stretch>
        </p:blipFill>
        <p:spPr bwMode="auto">
          <a:xfrm>
            <a:off x="720000" y="1909322"/>
            <a:ext cx="319883" cy="319883"/>
          </a:xfrm>
          <a:prstGeom prst="rect">
            <a:avLst/>
          </a:prstGeom>
          <a:noFill/>
          <a:ln w="9525">
            <a:noFill/>
            <a:miter lim="800000"/>
            <a:headEnd/>
            <a:tailEnd/>
          </a:ln>
        </p:spPr>
      </p:pic>
      <p:pic>
        <p:nvPicPr>
          <p:cNvPr id="11" name="Picture 2">
            <a:extLst>
              <a:ext uri="{FF2B5EF4-FFF2-40B4-BE49-F238E27FC236}">
                <a16:creationId xmlns:a16="http://schemas.microsoft.com/office/drawing/2014/main" id="{98180E16-D644-4132-A93D-EAF99A379C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800" y="2793120"/>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Image result for linked in logo">
            <a:extLst>
              <a:ext uri="{FF2B5EF4-FFF2-40B4-BE49-F238E27FC236}">
                <a16:creationId xmlns:a16="http://schemas.microsoft.com/office/drawing/2014/main" id="{E24C0797-D9D0-4BB4-A200-3ED83E8D25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952" y="2352266"/>
            <a:ext cx="335932" cy="33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70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EDB5">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977" y="288000"/>
            <a:ext cx="7635023" cy="4501130"/>
          </a:xfrm>
        </p:spPr>
      </p:pic>
      <p:sp>
        <p:nvSpPr>
          <p:cNvPr id="4" name="Footer Placeholder 3"/>
          <p:cNvSpPr>
            <a:spLocks noGrp="1"/>
          </p:cNvSpPr>
          <p:nvPr>
            <p:ph type="ftr" sz="quarter" idx="11"/>
          </p:nvPr>
        </p:nvSpPr>
        <p:spPr/>
        <p:txBody>
          <a:bodyPr/>
          <a:lstStyle/>
          <a:p>
            <a:r>
              <a:rPr lang="sv-SE"/>
              <a:t>AMIS SIG Introduction Docker &amp; Kubernetes</a:t>
            </a:r>
            <a:endParaRPr lang="nl-NL" dirty="0"/>
          </a:p>
        </p:txBody>
      </p:sp>
    </p:spTree>
    <p:extLst>
      <p:ext uri="{BB962C8B-B14F-4D97-AF65-F5344CB8AC3E}">
        <p14:creationId xmlns:p14="http://schemas.microsoft.com/office/powerpoint/2010/main" val="438232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sv-SE"/>
              <a:t>AMIS SIG Introduction Docker &amp; Kubernetes</a:t>
            </a:r>
            <a:endParaRPr lang="nl-NL" dirty="0"/>
          </a:p>
        </p:txBody>
      </p:sp>
      <p:pic>
        <p:nvPicPr>
          <p:cNvPr id="8" name="Picture 7">
            <a:extLst>
              <a:ext uri="{FF2B5EF4-FFF2-40B4-BE49-F238E27FC236}">
                <a16:creationId xmlns:a16="http://schemas.microsoft.com/office/drawing/2014/main" id="{B581BCE4-6849-4D46-B013-342713100998}"/>
              </a:ext>
            </a:extLst>
          </p:cNvPr>
          <p:cNvPicPr>
            <a:picLocks noChangeAspect="1"/>
          </p:cNvPicPr>
          <p:nvPr/>
        </p:nvPicPr>
        <p:blipFill>
          <a:blip r:embed="rId2"/>
          <a:stretch>
            <a:fillRect/>
          </a:stretch>
        </p:blipFill>
        <p:spPr>
          <a:xfrm>
            <a:off x="1296649" y="53277"/>
            <a:ext cx="5091210" cy="4808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5597843"/>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2_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3.xml><?xml version="1.0" encoding="utf-8"?>
<a:theme xmlns:a="http://schemas.openxmlformats.org/drawingml/2006/main" name="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074DBDBEC4CC4DBAEB5F3CE8187A9E" ma:contentTypeVersion="0" ma:contentTypeDescription="Create a new document." ma:contentTypeScope="" ma:versionID="46429e74d1f92e400554f79b0fb4f5d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80689-59D5-4604-BB13-ECB82099F8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7F52C54-E7F0-4533-A258-2B00DF9E8BD3}">
  <ds:schemaRefs>
    <ds:schemaRef ds:uri="http://schemas.microsoft.com/sharepoint/v3/contenttype/forms"/>
  </ds:schemaRefs>
</ds:datastoreItem>
</file>

<file path=customXml/itemProps3.xml><?xml version="1.0" encoding="utf-8"?>
<ds:datastoreItem xmlns:ds="http://schemas.openxmlformats.org/officeDocument/2006/customXml" ds:itemID="{368386BB-D1FC-40A2-87C8-E729A7252F2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16393</TotalTime>
  <Words>3587</Words>
  <Application>Microsoft Office PowerPoint</Application>
  <PresentationFormat>On-screen Show (16:9)</PresentationFormat>
  <Paragraphs>916</Paragraphs>
  <Slides>93</Slides>
  <Notes>17</Notes>
  <HiddenSlides>3</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Courier New</vt:lpstr>
      <vt:lpstr>Wingdings</vt:lpstr>
      <vt:lpstr>Office-thema</vt:lpstr>
      <vt:lpstr>2_Oracle_16x9_2017</vt:lpstr>
      <vt:lpstr>Oracle_16x9_2017</vt:lpstr>
      <vt:lpstr>SIG  Docker &amp; Kubernetes  Part Two</vt:lpstr>
      <vt:lpstr>Overview</vt:lpstr>
      <vt:lpstr>Container Platform  (Application Server 2.0)</vt:lpstr>
      <vt:lpstr>Containers</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PowerPoint Presentation</vt:lpstr>
      <vt:lpstr>PowerPoint Presentation</vt:lpstr>
      <vt:lpstr>Introducing Kubernetes</vt:lpstr>
      <vt:lpstr>Cloud Native &amp; Vendor Neutral</vt:lpstr>
      <vt:lpstr>Kubernetes</vt:lpstr>
      <vt:lpstr>Key constituents of Kubernetes </vt:lpstr>
      <vt:lpstr>Key constituents of Kubernetes </vt:lpstr>
      <vt:lpstr>Demo: Run NGINX on Kubernetes</vt:lpstr>
      <vt:lpstr>Demo: Run NGINX on Kubernetes</vt:lpstr>
      <vt:lpstr>Key constituents of Kubernetes: Service </vt:lpstr>
      <vt:lpstr>Key constituents of Kubernetes </vt:lpstr>
      <vt:lpstr>Demo of Exposing a Pod through a Service</vt:lpstr>
      <vt:lpstr>Demo of Exposing a Pod through a Service</vt:lpstr>
      <vt:lpstr>Key constituents of Kubernetes </vt:lpstr>
      <vt:lpstr>Key constituents of Kubernetes </vt:lpstr>
      <vt:lpstr>Demo of Deployment</vt:lpstr>
      <vt:lpstr>Key constituents of Kubernetes </vt:lpstr>
      <vt:lpstr>Demo of Scripted Resource Management</vt:lpstr>
      <vt:lpstr>PowerPoint Presentation</vt:lpstr>
      <vt:lpstr>Visualizing Kubernetes Resources with WeaveScope</vt:lpstr>
      <vt:lpstr>One way of looking at Kubernetes</vt:lpstr>
      <vt:lpstr>Key constituents of Kubernetes: Volume </vt:lpstr>
      <vt:lpstr>Volume and Volume mount</vt:lpstr>
      <vt:lpstr>Key constituents of Kubernetes:  PersistentVolume &amp; PersistentVolumeClaim</vt:lpstr>
      <vt:lpstr>PersistentVolume and PersistentVolumeClaim</vt:lpstr>
      <vt:lpstr>Demo of PersistentVolume &amp; PersistentVolumeClaim</vt:lpstr>
      <vt:lpstr>Demo of PersistentVolume &amp; PersistentVolumeClaim</vt:lpstr>
      <vt:lpstr>Demo of PersistentVolume &amp; PersistentVolumeClaim</vt:lpstr>
      <vt:lpstr>Demo of PersistentVolume &amp; PersistentVolumeClaim</vt:lpstr>
      <vt:lpstr>Demo Wordpress &amp; MySQL on Kubernetes</vt:lpstr>
      <vt:lpstr>Demo Wordpress &amp; MySQL on Kubernetes</vt:lpstr>
      <vt:lpstr>ConfigMap – to provide environment specific values  to K8S Resources</vt:lpstr>
      <vt:lpstr>Access Control</vt:lpstr>
      <vt:lpstr>Role Based Access Control (RBAC)</vt:lpstr>
      <vt:lpstr>Role Based Access Control (RBAC)</vt:lpstr>
      <vt:lpstr>Resource Quota to govern the usage of physical cluster resources</vt:lpstr>
      <vt:lpstr>Health Probes to test for Readiness and Liveness</vt:lpstr>
      <vt:lpstr>Rolling Upgrade of Applications</vt:lpstr>
      <vt:lpstr>Demo of Rolling Upgrade and use of Health Probes</vt:lpstr>
      <vt:lpstr>Demo of Rolling Upgrade and use of Health Probes</vt:lpstr>
      <vt:lpstr>Demo of Rolling Upgrade and use of Health Probes</vt:lpstr>
      <vt:lpstr>Demo of Rolling Upgrade and use of Health Probes</vt:lpstr>
      <vt:lpstr>Other Kubernetes topics</vt:lpstr>
      <vt:lpstr>And more</vt:lpstr>
      <vt:lpstr>Helm: The Kubernetes Package Manager</vt:lpstr>
      <vt:lpstr>Helm Architecture</vt:lpstr>
      <vt:lpstr>Helm Chart Repository</vt:lpstr>
      <vt:lpstr>KubeApps - Self Service Portal for K8S Users</vt:lpstr>
      <vt:lpstr>Terraform and Kubernetes</vt:lpstr>
      <vt:lpstr>Kubernetes Operator</vt:lpstr>
      <vt:lpstr>Remember Kubernetes as the Desired State Manager?</vt:lpstr>
      <vt:lpstr>Kubernetes Operator leverages Custom Resources and Custom Controller through standard Kubernetes APIs</vt:lpstr>
      <vt:lpstr>Kubernetes Operator</vt:lpstr>
      <vt:lpstr>OpenShift by RedHat a hybrid cloud, enterprise Kubernetes application platform</vt:lpstr>
      <vt:lpstr>Service Mesh   (and how to not get into a sevice mess)</vt:lpstr>
      <vt:lpstr>Microservice Runtime Platform - plus</vt:lpstr>
      <vt:lpstr>PowerPoint Presentation</vt:lpstr>
      <vt:lpstr>Istio – Service Mesh Operations</vt:lpstr>
      <vt:lpstr>PowerPoint Presentation</vt:lpstr>
      <vt:lpstr>Envoy Sidecar</vt:lpstr>
      <vt:lpstr>Kubernetes and Oracle  Kubernes Engine Cloud</vt:lpstr>
      <vt:lpstr>Oracle and Kubernetes</vt:lpstr>
      <vt:lpstr>Introducing Container Engine for Kubernetes - OKE</vt:lpstr>
      <vt:lpstr>PowerPoint Presentation</vt:lpstr>
      <vt:lpstr>PowerPoint Presentation</vt:lpstr>
      <vt:lpstr>PowerPoint Presentation</vt:lpstr>
      <vt:lpstr>PowerPoint Presentation</vt:lpstr>
      <vt:lpstr>Detail: OCI Container Engine for Kubernetes and Registry An Open, Fully-Managed Kubernetes Platform &amp; Private Registry</vt:lpstr>
      <vt:lpstr>Oracle Container Engine &amp; Registry</vt:lpstr>
      <vt:lpstr>Planned ACCS Updates</vt:lpstr>
      <vt:lpstr>PowerPoint Presentation</vt:lpstr>
      <vt:lpstr>PowerPoint Presentation</vt:lpstr>
      <vt:lpstr>PowerPoint Presentation</vt:lpstr>
      <vt:lpstr>PowerPoint Presentation</vt:lpstr>
      <vt:lpstr>Summary</vt:lpstr>
      <vt:lpstr>Contact Details</vt:lpstr>
      <vt:lpstr>PowerPoint Presentation</vt:lpstr>
      <vt:lpstr>PowerPoint Presentation</vt:lpstr>
    </vt:vector>
  </TitlesOfParts>
  <Manager/>
  <Company>Amis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Gebruiker</dc:creator>
  <cp:keywords/>
  <dc:description>Amis - versie 1 - juni 2017
Ontwerp: Humming
Template: Ton Persoon</dc:description>
  <cp:lastModifiedBy>Lucas Jellema</cp:lastModifiedBy>
  <cp:revision>150</cp:revision>
  <dcterms:created xsi:type="dcterms:W3CDTF">2017-06-27T12:13:39Z</dcterms:created>
  <dcterms:modified xsi:type="dcterms:W3CDTF">2019-07-15T08:34:48Z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0x010100DC074DBDBEC4CC4DBAEB5F3CE8187A9E</vt:lpwstr>
  </property>
</Properties>
</file>